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eague Spartan" charset="1" panose="00000800000000000000"/>
      <p:regular r:id="rId21"/>
    </p:embeddedFont>
    <p:embeddedFont>
      <p:font typeface="Poppins Bold" charset="1" panose="00000800000000000000"/>
      <p:regular r:id="rId22"/>
    </p:embeddedFont>
    <p:embeddedFont>
      <p:font typeface="Poppins" charset="1" panose="00000500000000000000"/>
      <p:regular r:id="rId23"/>
    </p:embeddedFont>
    <p:embeddedFont>
      <p:font typeface="Poppins Medium" charset="1" panose="000006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jpe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1.jpeg" Type="http://schemas.openxmlformats.org/officeDocument/2006/relationships/image"/><Relationship Id="rId5" Target="../media/image19.png" Type="http://schemas.openxmlformats.org/officeDocument/2006/relationships/image"/><Relationship Id="rId6" Target="../media/image32.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jpe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8.jpeg" Type="http://schemas.openxmlformats.org/officeDocument/2006/relationships/image"/><Relationship Id="rId5" Target="../media/image19.png" Type="http://schemas.openxmlformats.org/officeDocument/2006/relationships/image"/><Relationship Id="rId6" Target="../media/image29.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69279" y="1863115"/>
            <a:ext cx="8197152" cy="8840066"/>
          </a:xfrm>
          <a:custGeom>
            <a:avLst/>
            <a:gdLst/>
            <a:ahLst/>
            <a:cxnLst/>
            <a:rect r="r" b="b" t="t" l="l"/>
            <a:pathLst>
              <a:path h="8840066" w="8197152">
                <a:moveTo>
                  <a:pt x="0" y="0"/>
                </a:moveTo>
                <a:lnTo>
                  <a:pt x="8197152" y="0"/>
                </a:lnTo>
                <a:lnTo>
                  <a:pt x="8197152" y="8840066"/>
                </a:lnTo>
                <a:lnTo>
                  <a:pt x="0" y="8840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1628" y="5322556"/>
            <a:ext cx="354616" cy="3546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6" id="6"/>
          <p:cNvGrpSpPr/>
          <p:nvPr/>
        </p:nvGrpSpPr>
        <p:grpSpPr>
          <a:xfrm rot="0">
            <a:off x="1752382" y="5322556"/>
            <a:ext cx="354616" cy="3546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9" id="9"/>
          <p:cNvGrpSpPr/>
          <p:nvPr/>
        </p:nvGrpSpPr>
        <p:grpSpPr>
          <a:xfrm rot="0">
            <a:off x="2345123" y="5322556"/>
            <a:ext cx="354616" cy="3546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12" id="12"/>
          <p:cNvSpPr/>
          <p:nvPr/>
        </p:nvSpPr>
        <p:spPr>
          <a:xfrm flipH="false" flipV="false" rot="5400000">
            <a:off x="6952896" y="-1316148"/>
            <a:ext cx="1225470" cy="3464226"/>
          </a:xfrm>
          <a:custGeom>
            <a:avLst/>
            <a:gdLst/>
            <a:ahLst/>
            <a:cxnLst/>
            <a:rect r="r" b="b" t="t" l="l"/>
            <a:pathLst>
              <a:path h="3464226" w="1225470">
                <a:moveTo>
                  <a:pt x="0" y="0"/>
                </a:moveTo>
                <a:lnTo>
                  <a:pt x="1225470" y="0"/>
                </a:lnTo>
                <a:lnTo>
                  <a:pt x="1225470" y="3464226"/>
                </a:lnTo>
                <a:lnTo>
                  <a:pt x="0" y="3464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6813787" y="-53036"/>
            <a:ext cx="1225470" cy="3464226"/>
          </a:xfrm>
          <a:custGeom>
            <a:avLst/>
            <a:gdLst/>
            <a:ahLst/>
            <a:cxnLst/>
            <a:rect r="r" b="b" t="t" l="l"/>
            <a:pathLst>
              <a:path h="3464226" w="1225470">
                <a:moveTo>
                  <a:pt x="0" y="0"/>
                </a:moveTo>
                <a:lnTo>
                  <a:pt x="1225470" y="0"/>
                </a:lnTo>
                <a:lnTo>
                  <a:pt x="1225470" y="3464226"/>
                </a:lnTo>
                <a:lnTo>
                  <a:pt x="0" y="3464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4924095" y="7200900"/>
            <a:ext cx="2618042" cy="4114800"/>
          </a:xfrm>
          <a:custGeom>
            <a:avLst/>
            <a:gdLst/>
            <a:ahLst/>
            <a:cxnLst/>
            <a:rect r="r" b="b" t="t" l="l"/>
            <a:pathLst>
              <a:path h="4114800" w="2618042">
                <a:moveTo>
                  <a:pt x="0" y="0"/>
                </a:moveTo>
                <a:lnTo>
                  <a:pt x="2618041" y="0"/>
                </a:lnTo>
                <a:lnTo>
                  <a:pt x="261804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161628" y="3260453"/>
            <a:ext cx="10967997" cy="1883047"/>
          </a:xfrm>
          <a:prstGeom prst="rect">
            <a:avLst/>
          </a:prstGeom>
        </p:spPr>
        <p:txBody>
          <a:bodyPr anchor="t" rtlCol="false" tIns="0" lIns="0" bIns="0" rIns="0">
            <a:spAutoFit/>
          </a:bodyPr>
          <a:lstStyle/>
          <a:p>
            <a:pPr algn="l" marL="0" indent="0" lvl="0">
              <a:lnSpc>
                <a:spcPts val="15385"/>
              </a:lnSpc>
              <a:spcBef>
                <a:spcPct val="0"/>
              </a:spcBef>
            </a:pPr>
            <a:r>
              <a:rPr lang="en-US" sz="10989">
                <a:solidFill>
                  <a:srgbClr val="F421B2"/>
                </a:solidFill>
                <a:latin typeface="League Spartan"/>
                <a:ea typeface="League Spartan"/>
                <a:cs typeface="League Spartan"/>
                <a:sym typeface="League Spartan"/>
              </a:rPr>
              <a:t>SPEAKING</a:t>
            </a:r>
          </a:p>
        </p:txBody>
      </p:sp>
      <p:sp>
        <p:nvSpPr>
          <p:cNvPr name="TextBox 16" id="16"/>
          <p:cNvSpPr txBox="true"/>
          <p:nvPr/>
        </p:nvSpPr>
        <p:spPr>
          <a:xfrm rot="0">
            <a:off x="1161628" y="8485234"/>
            <a:ext cx="3762467" cy="871036"/>
          </a:xfrm>
          <a:prstGeom prst="rect">
            <a:avLst/>
          </a:prstGeom>
        </p:spPr>
        <p:txBody>
          <a:bodyPr anchor="t" rtlCol="false" tIns="0" lIns="0" bIns="0" rIns="0">
            <a:spAutoFit/>
          </a:bodyPr>
          <a:lstStyle/>
          <a:p>
            <a:pPr algn="l" marL="0" indent="0" lvl="0">
              <a:lnSpc>
                <a:spcPts val="3440"/>
              </a:lnSpc>
              <a:spcBef>
                <a:spcPct val="0"/>
              </a:spcBef>
            </a:pPr>
            <a:r>
              <a:rPr lang="en-US" b="true" sz="2457" spc="319">
                <a:solidFill>
                  <a:srgbClr val="FFFFFF"/>
                </a:solidFill>
                <a:latin typeface="Poppins Bold"/>
                <a:ea typeface="Poppins Bold"/>
                <a:cs typeface="Poppins Bold"/>
                <a:sym typeface="Poppins Bold"/>
              </a:rPr>
              <a:t>ANGEL CHAN , ELISABET DINDA</a:t>
            </a:r>
          </a:p>
        </p:txBody>
      </p:sp>
      <p:sp>
        <p:nvSpPr>
          <p:cNvPr name="TextBox 17" id="17"/>
          <p:cNvSpPr txBox="true"/>
          <p:nvPr/>
        </p:nvSpPr>
        <p:spPr>
          <a:xfrm rot="0">
            <a:off x="1161628" y="1805965"/>
            <a:ext cx="6404003" cy="1883049"/>
          </a:xfrm>
          <a:prstGeom prst="rect">
            <a:avLst/>
          </a:prstGeom>
        </p:spPr>
        <p:txBody>
          <a:bodyPr anchor="t" rtlCol="false" tIns="0" lIns="0" bIns="0" rIns="0">
            <a:spAutoFit/>
          </a:bodyPr>
          <a:lstStyle/>
          <a:p>
            <a:pPr algn="l">
              <a:lnSpc>
                <a:spcPts val="15384"/>
              </a:lnSpc>
              <a:spcBef>
                <a:spcPct val="0"/>
              </a:spcBef>
            </a:pPr>
            <a:r>
              <a:rPr lang="en-US" sz="10989">
                <a:solidFill>
                  <a:srgbClr val="000000"/>
                </a:solidFill>
                <a:latin typeface="League Spartan"/>
                <a:ea typeface="League Spartan"/>
                <a:cs typeface="League Spartan"/>
                <a:sym typeface="League Spartan"/>
              </a:rPr>
              <a:t>Analisis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23266" y="6851615"/>
            <a:ext cx="9612115" cy="9464260"/>
            <a:chOff x="0" y="0"/>
            <a:chExt cx="825498" cy="812800"/>
          </a:xfrm>
        </p:grpSpPr>
        <p:sp>
          <p:nvSpPr>
            <p:cNvPr name="Freeform 3" id="3"/>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EBEBEB">
                <a:alpha val="60000"/>
              </a:srgbClr>
            </a:solidFill>
          </p:spPr>
        </p:sp>
        <p:sp>
          <p:nvSpPr>
            <p:cNvPr name="TextBox 4" id="4"/>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5" id="5"/>
          <p:cNvGrpSpPr/>
          <p:nvPr/>
        </p:nvGrpSpPr>
        <p:grpSpPr>
          <a:xfrm rot="0">
            <a:off x="946208" y="3805622"/>
            <a:ext cx="4615470" cy="9230940"/>
            <a:chOff x="0" y="0"/>
            <a:chExt cx="3175000" cy="6350000"/>
          </a:xfrm>
        </p:grpSpPr>
        <p:sp>
          <p:nvSpPr>
            <p:cNvPr name="Freeform 6" id="6"/>
            <p:cNvSpPr/>
            <p:nvPr/>
          </p:nvSpPr>
          <p:spPr>
            <a:xfrm flipH="false" flipV="false" rot="0">
              <a:off x="0" y="0"/>
              <a:ext cx="3175000" cy="6350000"/>
            </a:xfrm>
            <a:custGeom>
              <a:avLst/>
              <a:gdLst/>
              <a:ahLst/>
              <a:cxnLst/>
              <a:rect r="r" b="b" t="t" l="l"/>
              <a:pathLst>
                <a:path h="6350000" w="3175000">
                  <a:moveTo>
                    <a:pt x="3175000" y="0"/>
                  </a:moveTo>
                  <a:lnTo>
                    <a:pt x="3175000" y="6350000"/>
                  </a:lnTo>
                  <a:cubicBezTo>
                    <a:pt x="1421498" y="6350000"/>
                    <a:pt x="0" y="4928502"/>
                    <a:pt x="0" y="3175000"/>
                  </a:cubicBezTo>
                  <a:cubicBezTo>
                    <a:pt x="0" y="1421498"/>
                    <a:pt x="1421498" y="0"/>
                    <a:pt x="3175000" y="0"/>
                  </a:cubicBezTo>
                  <a:close/>
                </a:path>
              </a:pathLst>
            </a:custGeom>
            <a:blipFill>
              <a:blip r:embed="rId2"/>
              <a:stretch>
                <a:fillRect l="-38874" t="0" r="-38874" b="0"/>
              </a:stretch>
            </a:blipFill>
          </p:spPr>
        </p:sp>
      </p:grpSp>
      <p:grpSp>
        <p:nvGrpSpPr>
          <p:cNvPr name="Group 7" id="7"/>
          <p:cNvGrpSpPr/>
          <p:nvPr/>
        </p:nvGrpSpPr>
        <p:grpSpPr>
          <a:xfrm rot="0">
            <a:off x="5561679" y="-5441647"/>
            <a:ext cx="4813551" cy="9247269"/>
            <a:chOff x="0" y="0"/>
            <a:chExt cx="3305413" cy="6350000"/>
          </a:xfrm>
        </p:grpSpPr>
        <p:sp>
          <p:nvSpPr>
            <p:cNvPr name="Freeform 8" id="8"/>
            <p:cNvSpPr/>
            <p:nvPr/>
          </p:nvSpPr>
          <p:spPr>
            <a:xfrm flipH="false" flipV="false" rot="0">
              <a:off x="0" y="0"/>
              <a:ext cx="3305413" cy="6350000"/>
            </a:xfrm>
            <a:custGeom>
              <a:avLst/>
              <a:gdLst/>
              <a:ahLst/>
              <a:cxnLst/>
              <a:rect r="r" b="b" t="t" l="l"/>
              <a:pathLst>
                <a:path h="6350000" w="3305413">
                  <a:moveTo>
                    <a:pt x="3305413" y="3175000"/>
                  </a:moveTo>
                  <a:cubicBezTo>
                    <a:pt x="3305413" y="4928502"/>
                    <a:pt x="1825527" y="6350000"/>
                    <a:pt x="0" y="6350000"/>
                  </a:cubicBezTo>
                  <a:lnTo>
                    <a:pt x="0" y="0"/>
                  </a:lnTo>
                  <a:cubicBezTo>
                    <a:pt x="1825527" y="0"/>
                    <a:pt x="3305413" y="1421498"/>
                    <a:pt x="3305413" y="3175000"/>
                  </a:cubicBezTo>
                  <a:close/>
                </a:path>
              </a:pathLst>
            </a:custGeom>
            <a:solidFill>
              <a:srgbClr val="F421B2"/>
            </a:solidFill>
            <a:ln w="12700">
              <a:solidFill>
                <a:srgbClr val="000000"/>
              </a:solidFill>
            </a:ln>
          </p:spPr>
        </p:sp>
      </p:grpSp>
      <p:sp>
        <p:nvSpPr>
          <p:cNvPr name="TextBox 9" id="9"/>
          <p:cNvSpPr txBox="true"/>
          <p:nvPr/>
        </p:nvSpPr>
        <p:spPr>
          <a:xfrm rot="0">
            <a:off x="9643026" y="2721798"/>
            <a:ext cx="7183639" cy="1057140"/>
          </a:xfrm>
          <a:prstGeom prst="rect">
            <a:avLst/>
          </a:prstGeom>
        </p:spPr>
        <p:txBody>
          <a:bodyPr anchor="t" rtlCol="false" tIns="0" lIns="0" bIns="0" rIns="0">
            <a:spAutoFit/>
          </a:bodyPr>
          <a:lstStyle/>
          <a:p>
            <a:pPr algn="l" marL="0" indent="0" lvl="0">
              <a:lnSpc>
                <a:spcPts val="8550"/>
              </a:lnSpc>
              <a:spcBef>
                <a:spcPct val="0"/>
              </a:spcBef>
            </a:pPr>
            <a:r>
              <a:rPr lang="en-US" sz="6196">
                <a:solidFill>
                  <a:srgbClr val="F421B2"/>
                </a:solidFill>
                <a:latin typeface="League Spartan"/>
                <a:ea typeface="League Spartan"/>
                <a:cs typeface="League Spartan"/>
                <a:sym typeface="League Spartan"/>
              </a:rPr>
              <a:t>Instrumentalities</a:t>
            </a:r>
          </a:p>
        </p:txBody>
      </p:sp>
      <p:grpSp>
        <p:nvGrpSpPr>
          <p:cNvPr name="Group 10" id="10"/>
          <p:cNvGrpSpPr/>
          <p:nvPr/>
        </p:nvGrpSpPr>
        <p:grpSpPr>
          <a:xfrm rot="5400000">
            <a:off x="16544884" y="838050"/>
            <a:ext cx="217579" cy="1377629"/>
            <a:chOff x="0" y="0"/>
            <a:chExt cx="40739" cy="257941"/>
          </a:xfrm>
        </p:grpSpPr>
        <p:sp>
          <p:nvSpPr>
            <p:cNvPr name="Freeform 11" id="11"/>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000000"/>
            </a:solidFill>
          </p:spPr>
        </p:sp>
        <p:sp>
          <p:nvSpPr>
            <p:cNvPr name="TextBox 12" id="12"/>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grpSp>
        <p:nvGrpSpPr>
          <p:cNvPr name="Group 13" id="13"/>
          <p:cNvGrpSpPr/>
          <p:nvPr/>
        </p:nvGrpSpPr>
        <p:grpSpPr>
          <a:xfrm rot="5400000">
            <a:off x="16544884" y="448675"/>
            <a:ext cx="217579" cy="1377629"/>
            <a:chOff x="0" y="0"/>
            <a:chExt cx="40739" cy="257941"/>
          </a:xfrm>
        </p:grpSpPr>
        <p:sp>
          <p:nvSpPr>
            <p:cNvPr name="Freeform 14" id="14"/>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F421B2"/>
            </a:solidFill>
          </p:spPr>
        </p:sp>
        <p:sp>
          <p:nvSpPr>
            <p:cNvPr name="TextBox 15" id="15"/>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sp>
        <p:nvSpPr>
          <p:cNvPr name="Freeform 16" id="16"/>
          <p:cNvSpPr/>
          <p:nvPr/>
        </p:nvSpPr>
        <p:spPr>
          <a:xfrm flipH="false" flipV="false" rot="0">
            <a:off x="16653674" y="2836098"/>
            <a:ext cx="2815072" cy="2815072"/>
          </a:xfrm>
          <a:custGeom>
            <a:avLst/>
            <a:gdLst/>
            <a:ahLst/>
            <a:cxnLst/>
            <a:rect r="r" b="b" t="t" l="l"/>
            <a:pathLst>
              <a:path h="2815072" w="2815072">
                <a:moveTo>
                  <a:pt x="0" y="0"/>
                </a:moveTo>
                <a:lnTo>
                  <a:pt x="2815072" y="0"/>
                </a:lnTo>
                <a:lnTo>
                  <a:pt x="2815072" y="2815073"/>
                </a:lnTo>
                <a:lnTo>
                  <a:pt x="0" y="2815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7070450" y="3886263"/>
            <a:ext cx="145920" cy="5372037"/>
            <a:chOff x="0" y="0"/>
            <a:chExt cx="38431" cy="1414858"/>
          </a:xfrm>
        </p:grpSpPr>
        <p:sp>
          <p:nvSpPr>
            <p:cNvPr name="Freeform 18" id="18"/>
            <p:cNvSpPr/>
            <p:nvPr/>
          </p:nvSpPr>
          <p:spPr>
            <a:xfrm flipH="false" flipV="false" rot="0">
              <a:off x="0" y="0"/>
              <a:ext cx="38431" cy="1414858"/>
            </a:xfrm>
            <a:custGeom>
              <a:avLst/>
              <a:gdLst/>
              <a:ahLst/>
              <a:cxnLst/>
              <a:rect r="r" b="b" t="t" l="l"/>
              <a:pathLst>
                <a:path h="1414858" w="38431">
                  <a:moveTo>
                    <a:pt x="0" y="0"/>
                  </a:moveTo>
                  <a:lnTo>
                    <a:pt x="38431" y="0"/>
                  </a:lnTo>
                  <a:lnTo>
                    <a:pt x="38431" y="1414858"/>
                  </a:lnTo>
                  <a:lnTo>
                    <a:pt x="0" y="1414858"/>
                  </a:lnTo>
                  <a:close/>
                </a:path>
              </a:pathLst>
            </a:custGeom>
            <a:solidFill>
              <a:srgbClr val="F421B2"/>
            </a:solidFill>
          </p:spPr>
        </p:sp>
        <p:sp>
          <p:nvSpPr>
            <p:cNvPr name="TextBox 19" id="19"/>
            <p:cNvSpPr txBox="true"/>
            <p:nvPr/>
          </p:nvSpPr>
          <p:spPr>
            <a:xfrm>
              <a:off x="0" y="-38100"/>
              <a:ext cx="38431" cy="1452958"/>
            </a:xfrm>
            <a:prstGeom prst="rect">
              <a:avLst/>
            </a:prstGeom>
          </p:spPr>
          <p:txBody>
            <a:bodyPr anchor="ctr" rtlCol="false" tIns="50800" lIns="50800" bIns="50800" rIns="50800"/>
            <a:lstStyle/>
            <a:p>
              <a:pPr algn="ctr">
                <a:lnSpc>
                  <a:spcPts val="2625"/>
                </a:lnSpc>
              </a:pPr>
            </a:p>
          </p:txBody>
        </p:sp>
      </p:grpSp>
      <p:grpSp>
        <p:nvGrpSpPr>
          <p:cNvPr name="Group 20" id="20"/>
          <p:cNvGrpSpPr/>
          <p:nvPr/>
        </p:nvGrpSpPr>
        <p:grpSpPr>
          <a:xfrm rot="0">
            <a:off x="7770502" y="4928627"/>
            <a:ext cx="354616" cy="35461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23" id="23"/>
          <p:cNvGrpSpPr/>
          <p:nvPr/>
        </p:nvGrpSpPr>
        <p:grpSpPr>
          <a:xfrm rot="0">
            <a:off x="8361256" y="4928627"/>
            <a:ext cx="354616" cy="35461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26" id="26"/>
          <p:cNvGrpSpPr/>
          <p:nvPr/>
        </p:nvGrpSpPr>
        <p:grpSpPr>
          <a:xfrm rot="0">
            <a:off x="8953997" y="4928627"/>
            <a:ext cx="354616" cy="35461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29" id="29"/>
          <p:cNvSpPr/>
          <p:nvPr/>
        </p:nvSpPr>
        <p:spPr>
          <a:xfrm flipH="false" flipV="false" rot="0">
            <a:off x="17342488" y="6098374"/>
            <a:ext cx="1225470" cy="3464226"/>
          </a:xfrm>
          <a:custGeom>
            <a:avLst/>
            <a:gdLst/>
            <a:ahLst/>
            <a:cxnLst/>
            <a:rect r="r" b="b" t="t" l="l"/>
            <a:pathLst>
              <a:path h="3464226" w="1225470">
                <a:moveTo>
                  <a:pt x="0" y="0"/>
                </a:moveTo>
                <a:lnTo>
                  <a:pt x="1225470" y="0"/>
                </a:lnTo>
                <a:lnTo>
                  <a:pt x="1225470" y="3464226"/>
                </a:lnTo>
                <a:lnTo>
                  <a:pt x="0" y="34642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7770502" y="5584496"/>
            <a:ext cx="9236403" cy="1656522"/>
          </a:xfrm>
          <a:prstGeom prst="rect">
            <a:avLst/>
          </a:prstGeom>
        </p:spPr>
        <p:txBody>
          <a:bodyPr anchor="t" rtlCol="false" tIns="0" lIns="0" bIns="0" rIns="0">
            <a:spAutoFit/>
          </a:bodyPr>
          <a:lstStyle/>
          <a:p>
            <a:pPr algn="just">
              <a:lnSpc>
                <a:spcPts val="3297"/>
              </a:lnSpc>
            </a:pPr>
            <a:r>
              <a:rPr lang="en-US" sz="2355">
                <a:solidFill>
                  <a:srgbClr val="181818"/>
                </a:solidFill>
                <a:latin typeface="Poppins"/>
                <a:ea typeface="Poppins"/>
                <a:cs typeface="Poppins"/>
                <a:sym typeface="Poppins"/>
              </a:rPr>
              <a:t>The communication uses spoken English in a face-to-face setting.</a:t>
            </a:r>
          </a:p>
          <a:p>
            <a:pPr algn="just">
              <a:lnSpc>
                <a:spcPts val="3297"/>
              </a:lnSpc>
            </a:pPr>
            <a:r>
              <a:rPr lang="en-US" sz="2355">
                <a:solidFill>
                  <a:srgbClr val="181818"/>
                </a:solidFill>
                <a:latin typeface="Poppins"/>
                <a:ea typeface="Poppins"/>
                <a:cs typeface="Poppins"/>
                <a:sym typeface="Poppins"/>
              </a:rPr>
              <a:t>The style is clear, formal, and free of slang since this is a healthcare environment.</a:t>
            </a:r>
          </a:p>
        </p:txBody>
      </p:sp>
      <p:sp>
        <p:nvSpPr>
          <p:cNvPr name="TextBox 31" id="31"/>
          <p:cNvSpPr txBox="true"/>
          <p:nvPr/>
        </p:nvSpPr>
        <p:spPr>
          <a:xfrm rot="0">
            <a:off x="1028700" y="847725"/>
            <a:ext cx="2911541" cy="1728752"/>
          </a:xfrm>
          <a:prstGeom prst="rect">
            <a:avLst/>
          </a:prstGeom>
        </p:spPr>
        <p:txBody>
          <a:bodyPr anchor="t" rtlCol="false" tIns="0" lIns="0" bIns="0" rIns="0">
            <a:spAutoFit/>
          </a:bodyPr>
          <a:lstStyle/>
          <a:p>
            <a:pPr algn="l" marL="0" indent="0" lvl="0">
              <a:lnSpc>
                <a:spcPts val="14089"/>
              </a:lnSpc>
              <a:spcBef>
                <a:spcPct val="0"/>
              </a:spcBef>
            </a:pPr>
            <a:r>
              <a:rPr lang="en-US" b="true" sz="10209" spc="296" strike="noStrike" u="none">
                <a:solidFill>
                  <a:srgbClr val="181818"/>
                </a:solidFill>
                <a:latin typeface="League Spartan"/>
                <a:ea typeface="League Spartan"/>
                <a:cs typeface="League Spartan"/>
                <a:sym typeface="League Spartan"/>
              </a:rPr>
              <a:t>06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9620" y="-639909"/>
            <a:ext cx="5081634" cy="12431574"/>
          </a:xfrm>
          <a:custGeom>
            <a:avLst/>
            <a:gdLst/>
            <a:ahLst/>
            <a:cxnLst/>
            <a:rect r="r" b="b" t="t" l="l"/>
            <a:pathLst>
              <a:path h="12431574" w="5081634">
                <a:moveTo>
                  <a:pt x="0" y="0"/>
                </a:moveTo>
                <a:lnTo>
                  <a:pt x="5081634" y="0"/>
                </a:lnTo>
                <a:lnTo>
                  <a:pt x="5081634" y="12431573"/>
                </a:lnTo>
                <a:lnTo>
                  <a:pt x="0" y="12431573"/>
                </a:lnTo>
                <a:lnTo>
                  <a:pt x="0" y="0"/>
                </a:lnTo>
                <a:close/>
              </a:path>
            </a:pathLst>
          </a:custGeom>
          <a:blipFill>
            <a:blip r:embed="rId2">
              <a:extLst>
                <a:ext uri="{96DAC541-7B7A-43D3-8B79-37D633B846F1}">
                  <asvg:svgBlip xmlns:asvg="http://schemas.microsoft.com/office/drawing/2016/SVG/main" r:embed="rId3"/>
                </a:ext>
              </a:extLst>
            </a:blip>
            <a:stretch>
              <a:fillRect l="-169186" t="-61476" r="-126585" b="-302"/>
            </a:stretch>
          </a:blipFill>
          <a:ln cap="sq">
            <a:noFill/>
            <a:prstDash val="solid"/>
            <a:miter/>
          </a:ln>
        </p:spPr>
      </p:sp>
      <p:grpSp>
        <p:nvGrpSpPr>
          <p:cNvPr name="Group 3" id="3"/>
          <p:cNvGrpSpPr/>
          <p:nvPr/>
        </p:nvGrpSpPr>
        <p:grpSpPr>
          <a:xfrm rot="5400000">
            <a:off x="6262464" y="547052"/>
            <a:ext cx="217579" cy="1377629"/>
            <a:chOff x="0" y="0"/>
            <a:chExt cx="40739" cy="257941"/>
          </a:xfrm>
        </p:grpSpPr>
        <p:sp>
          <p:nvSpPr>
            <p:cNvPr name="Freeform 4" id="4"/>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000000"/>
            </a:solidFill>
          </p:spPr>
        </p:sp>
        <p:sp>
          <p:nvSpPr>
            <p:cNvPr name="TextBox 5" id="5"/>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grpSp>
        <p:nvGrpSpPr>
          <p:cNvPr name="Group 6" id="6"/>
          <p:cNvGrpSpPr/>
          <p:nvPr/>
        </p:nvGrpSpPr>
        <p:grpSpPr>
          <a:xfrm rot="5400000">
            <a:off x="6262464" y="157677"/>
            <a:ext cx="217579" cy="1377629"/>
            <a:chOff x="0" y="0"/>
            <a:chExt cx="40739" cy="257941"/>
          </a:xfrm>
        </p:grpSpPr>
        <p:sp>
          <p:nvSpPr>
            <p:cNvPr name="Freeform 7" id="7"/>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F421B2"/>
            </a:solidFill>
          </p:spPr>
        </p:sp>
        <p:sp>
          <p:nvSpPr>
            <p:cNvPr name="TextBox 8" id="8"/>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grpSp>
        <p:nvGrpSpPr>
          <p:cNvPr name="Group 9" id="9"/>
          <p:cNvGrpSpPr/>
          <p:nvPr/>
        </p:nvGrpSpPr>
        <p:grpSpPr>
          <a:xfrm rot="0">
            <a:off x="15721189" y="9080992"/>
            <a:ext cx="354616" cy="3546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2" id="12"/>
          <p:cNvGrpSpPr/>
          <p:nvPr/>
        </p:nvGrpSpPr>
        <p:grpSpPr>
          <a:xfrm rot="0">
            <a:off x="16311944" y="9080992"/>
            <a:ext cx="354616" cy="3546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5" id="15"/>
          <p:cNvGrpSpPr/>
          <p:nvPr/>
        </p:nvGrpSpPr>
        <p:grpSpPr>
          <a:xfrm rot="0">
            <a:off x="16904684" y="9080992"/>
            <a:ext cx="354616" cy="3546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18" id="18"/>
          <p:cNvSpPr/>
          <p:nvPr/>
        </p:nvSpPr>
        <p:spPr>
          <a:xfrm flipH="false" flipV="false" rot="0">
            <a:off x="16489251" y="3788240"/>
            <a:ext cx="2910030" cy="2910030"/>
          </a:xfrm>
          <a:custGeom>
            <a:avLst/>
            <a:gdLst/>
            <a:ahLst/>
            <a:cxnLst/>
            <a:rect r="r" b="b" t="t" l="l"/>
            <a:pathLst>
              <a:path h="2910030" w="2910030">
                <a:moveTo>
                  <a:pt x="0" y="0"/>
                </a:moveTo>
                <a:lnTo>
                  <a:pt x="2910031" y="0"/>
                </a:lnTo>
                <a:lnTo>
                  <a:pt x="2910031" y="2910031"/>
                </a:lnTo>
                <a:lnTo>
                  <a:pt x="0" y="2910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858335" y="5143500"/>
            <a:ext cx="642367" cy="4489754"/>
          </a:xfrm>
          <a:custGeom>
            <a:avLst/>
            <a:gdLst/>
            <a:ahLst/>
            <a:cxnLst/>
            <a:rect r="r" b="b" t="t" l="l"/>
            <a:pathLst>
              <a:path h="4489754" w="642367">
                <a:moveTo>
                  <a:pt x="0" y="0"/>
                </a:moveTo>
                <a:lnTo>
                  <a:pt x="642367" y="0"/>
                </a:lnTo>
                <a:lnTo>
                  <a:pt x="642367" y="4489754"/>
                </a:lnTo>
                <a:lnTo>
                  <a:pt x="0" y="4489754"/>
                </a:lnTo>
                <a:lnTo>
                  <a:pt x="0" y="0"/>
                </a:lnTo>
                <a:close/>
              </a:path>
            </a:pathLst>
          </a:custGeom>
          <a:blipFill>
            <a:blip r:embed="rId6">
              <a:extLst>
                <a:ext uri="{96DAC541-7B7A-43D3-8B79-37D633B846F1}">
                  <asvg:svgBlip xmlns:asvg="http://schemas.microsoft.com/office/drawing/2016/SVG/main" r:embed="rId7"/>
                </a:ext>
              </a:extLst>
            </a:blip>
            <a:stretch>
              <a:fillRect l="0" t="0" r="-434688" b="0"/>
            </a:stretch>
          </a:blipFill>
        </p:spPr>
      </p:sp>
      <p:sp>
        <p:nvSpPr>
          <p:cNvPr name="Freeform 20" id="20"/>
          <p:cNvSpPr/>
          <p:nvPr/>
        </p:nvSpPr>
        <p:spPr>
          <a:xfrm flipH="false" flipV="false" rot="0">
            <a:off x="8670427" y="-1426509"/>
            <a:ext cx="3629124" cy="3629124"/>
          </a:xfrm>
          <a:custGeom>
            <a:avLst/>
            <a:gdLst/>
            <a:ahLst/>
            <a:cxnLst/>
            <a:rect r="r" b="b" t="t" l="l"/>
            <a:pathLst>
              <a:path h="3629124" w="3629124">
                <a:moveTo>
                  <a:pt x="0" y="0"/>
                </a:moveTo>
                <a:lnTo>
                  <a:pt x="3629123" y="0"/>
                </a:lnTo>
                <a:lnTo>
                  <a:pt x="3629123" y="3629124"/>
                </a:lnTo>
                <a:lnTo>
                  <a:pt x="0" y="36291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p:nvPr/>
        </p:nvGrpSpPr>
        <p:grpSpPr>
          <a:xfrm rot="0">
            <a:off x="3508075" y="2447925"/>
            <a:ext cx="4257546" cy="6150663"/>
            <a:chOff x="0" y="0"/>
            <a:chExt cx="653427" cy="943974"/>
          </a:xfrm>
        </p:grpSpPr>
        <p:sp>
          <p:nvSpPr>
            <p:cNvPr name="Freeform 22" id="22"/>
            <p:cNvSpPr/>
            <p:nvPr/>
          </p:nvSpPr>
          <p:spPr>
            <a:xfrm flipH="false" flipV="false" rot="0">
              <a:off x="0" y="0"/>
              <a:ext cx="653427" cy="943974"/>
            </a:xfrm>
            <a:custGeom>
              <a:avLst/>
              <a:gdLst/>
              <a:ahLst/>
              <a:cxnLst/>
              <a:rect r="r" b="b" t="t" l="l"/>
              <a:pathLst>
                <a:path h="943974" w="653427">
                  <a:moveTo>
                    <a:pt x="0" y="0"/>
                  </a:moveTo>
                  <a:lnTo>
                    <a:pt x="653427" y="0"/>
                  </a:lnTo>
                  <a:lnTo>
                    <a:pt x="653427" y="943974"/>
                  </a:lnTo>
                  <a:lnTo>
                    <a:pt x="0" y="943974"/>
                  </a:lnTo>
                  <a:close/>
                </a:path>
              </a:pathLst>
            </a:custGeom>
            <a:blipFill>
              <a:blip r:embed="rId10"/>
              <a:stretch>
                <a:fillRect l="0" t="-1868" r="0" b="-1868"/>
              </a:stretch>
            </a:blipFill>
          </p:spPr>
        </p:sp>
      </p:grpSp>
      <p:sp>
        <p:nvSpPr>
          <p:cNvPr name="TextBox 23" id="23"/>
          <p:cNvSpPr txBox="true"/>
          <p:nvPr/>
        </p:nvSpPr>
        <p:spPr>
          <a:xfrm rot="0">
            <a:off x="8670427" y="4961793"/>
            <a:ext cx="8411566" cy="2576760"/>
          </a:xfrm>
          <a:prstGeom prst="rect">
            <a:avLst/>
          </a:prstGeom>
        </p:spPr>
        <p:txBody>
          <a:bodyPr anchor="t" rtlCol="false" tIns="0" lIns="0" bIns="0" rIns="0">
            <a:spAutoFit/>
          </a:bodyPr>
          <a:lstStyle/>
          <a:p>
            <a:pPr algn="l">
              <a:lnSpc>
                <a:spcPts val="3398"/>
              </a:lnSpc>
            </a:pPr>
            <a:r>
              <a:rPr lang="en-US" sz="2427">
                <a:solidFill>
                  <a:srgbClr val="181818"/>
                </a:solidFill>
                <a:latin typeface="Poppins"/>
                <a:ea typeface="Poppins"/>
                <a:cs typeface="Poppins"/>
                <a:sym typeface="Poppins"/>
              </a:rPr>
              <a:t>Norms include:</a:t>
            </a:r>
          </a:p>
          <a:p>
            <a:pPr algn="l" marL="524154" indent="-262077" lvl="1">
              <a:lnSpc>
                <a:spcPts val="3398"/>
              </a:lnSpc>
              <a:buFont typeface="Arial"/>
              <a:buChar char="•"/>
            </a:pPr>
            <a:r>
              <a:rPr lang="en-US" sz="2427">
                <a:solidFill>
                  <a:srgbClr val="181818"/>
                </a:solidFill>
                <a:latin typeface="Poppins"/>
                <a:ea typeface="Poppins"/>
                <a:cs typeface="Poppins"/>
                <a:sym typeface="Poppins"/>
              </a:rPr>
              <a:t>Speaking politely to a medical professional</a:t>
            </a:r>
          </a:p>
          <a:p>
            <a:pPr algn="l" marL="524154" indent="-262077" lvl="1">
              <a:lnSpc>
                <a:spcPts val="3398"/>
              </a:lnSpc>
              <a:buFont typeface="Arial"/>
              <a:buChar char="•"/>
            </a:pPr>
            <a:r>
              <a:rPr lang="en-US" sz="2427">
                <a:solidFill>
                  <a:srgbClr val="181818"/>
                </a:solidFill>
                <a:latin typeface="Poppins"/>
                <a:ea typeface="Poppins"/>
                <a:cs typeface="Poppins"/>
                <a:sym typeface="Poppins"/>
              </a:rPr>
              <a:t>Allowing the nurse to lead the conversation</a:t>
            </a:r>
          </a:p>
          <a:p>
            <a:pPr algn="l" marL="524154" indent="-262077" lvl="1">
              <a:lnSpc>
                <a:spcPts val="3398"/>
              </a:lnSpc>
              <a:buFont typeface="Arial"/>
              <a:buChar char="•"/>
            </a:pPr>
            <a:r>
              <a:rPr lang="en-US" sz="2427">
                <a:solidFill>
                  <a:srgbClr val="181818"/>
                </a:solidFill>
                <a:latin typeface="Poppins"/>
                <a:ea typeface="Poppins"/>
                <a:cs typeface="Poppins"/>
                <a:sym typeface="Poppins"/>
              </a:rPr>
              <a:t>Responding honestly to health questions</a:t>
            </a:r>
          </a:p>
          <a:p>
            <a:pPr algn="l" marL="524154" indent="-262077" lvl="1">
              <a:lnSpc>
                <a:spcPts val="3398"/>
              </a:lnSpc>
              <a:buFont typeface="Arial"/>
              <a:buChar char="•"/>
            </a:pPr>
            <a:r>
              <a:rPr lang="en-US" sz="2427">
                <a:solidFill>
                  <a:srgbClr val="181818"/>
                </a:solidFill>
                <a:latin typeface="Poppins"/>
                <a:ea typeface="Poppins"/>
                <a:cs typeface="Poppins"/>
                <a:sym typeface="Poppins"/>
              </a:rPr>
              <a:t>These norms guide the flow and prevent misunderstandings.</a:t>
            </a:r>
          </a:p>
        </p:txBody>
      </p:sp>
      <p:sp>
        <p:nvSpPr>
          <p:cNvPr name="TextBox 24" id="24"/>
          <p:cNvSpPr txBox="true"/>
          <p:nvPr/>
        </p:nvSpPr>
        <p:spPr>
          <a:xfrm rot="0">
            <a:off x="12763752" y="860204"/>
            <a:ext cx="4495548" cy="1728752"/>
          </a:xfrm>
          <a:prstGeom prst="rect">
            <a:avLst/>
          </a:prstGeom>
        </p:spPr>
        <p:txBody>
          <a:bodyPr anchor="t" rtlCol="false" tIns="0" lIns="0" bIns="0" rIns="0">
            <a:spAutoFit/>
          </a:bodyPr>
          <a:lstStyle/>
          <a:p>
            <a:pPr algn="r" marL="0" indent="0" lvl="0">
              <a:lnSpc>
                <a:spcPts val="14089"/>
              </a:lnSpc>
              <a:spcBef>
                <a:spcPct val="0"/>
              </a:spcBef>
            </a:pPr>
            <a:r>
              <a:rPr lang="en-US" b="true" sz="10209" spc="-132" strike="noStrike" u="none">
                <a:solidFill>
                  <a:srgbClr val="181818"/>
                </a:solidFill>
                <a:latin typeface="League Spartan"/>
                <a:ea typeface="League Spartan"/>
                <a:cs typeface="League Spartan"/>
                <a:sym typeface="League Spartan"/>
              </a:rPr>
              <a:t>07</a:t>
            </a:r>
          </a:p>
        </p:txBody>
      </p:sp>
      <p:sp>
        <p:nvSpPr>
          <p:cNvPr name="TextBox 25" id="25"/>
          <p:cNvSpPr txBox="true"/>
          <p:nvPr/>
        </p:nvSpPr>
        <p:spPr>
          <a:xfrm rot="0">
            <a:off x="11253051" y="2474655"/>
            <a:ext cx="5413509" cy="1125616"/>
          </a:xfrm>
          <a:prstGeom prst="rect">
            <a:avLst/>
          </a:prstGeom>
        </p:spPr>
        <p:txBody>
          <a:bodyPr anchor="t" rtlCol="false" tIns="0" lIns="0" bIns="0" rIns="0">
            <a:spAutoFit/>
          </a:bodyPr>
          <a:lstStyle/>
          <a:p>
            <a:pPr algn="r" marL="0" indent="0" lvl="0">
              <a:lnSpc>
                <a:spcPts val="9182"/>
              </a:lnSpc>
              <a:spcBef>
                <a:spcPct val="0"/>
              </a:spcBef>
            </a:pPr>
            <a:r>
              <a:rPr lang="en-US" sz="6654">
                <a:solidFill>
                  <a:srgbClr val="F421B2"/>
                </a:solidFill>
                <a:latin typeface="League Spartan"/>
                <a:ea typeface="League Spartan"/>
                <a:cs typeface="League Spartan"/>
                <a:sym typeface="League Spartan"/>
              </a:rPr>
              <a:t>Norms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49622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22119" y="1809400"/>
            <a:ext cx="6772373" cy="6668199"/>
            <a:chOff x="0" y="0"/>
            <a:chExt cx="825498" cy="812800"/>
          </a:xfrm>
        </p:grpSpPr>
        <p:sp>
          <p:nvSpPr>
            <p:cNvPr name="Freeform 4" id="4"/>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F421B2"/>
            </a:solidFill>
          </p:spPr>
        </p:sp>
        <p:sp>
          <p:nvSpPr>
            <p:cNvPr name="TextBox 5" id="5"/>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6" id="6"/>
          <p:cNvGrpSpPr/>
          <p:nvPr/>
        </p:nvGrpSpPr>
        <p:grpSpPr>
          <a:xfrm rot="0">
            <a:off x="2299125" y="-69169"/>
            <a:ext cx="4257546" cy="4453042"/>
            <a:chOff x="0" y="0"/>
            <a:chExt cx="653427" cy="683431"/>
          </a:xfrm>
        </p:grpSpPr>
        <p:sp>
          <p:nvSpPr>
            <p:cNvPr name="Freeform 7" id="7"/>
            <p:cNvSpPr/>
            <p:nvPr/>
          </p:nvSpPr>
          <p:spPr>
            <a:xfrm flipH="false" flipV="false" rot="0">
              <a:off x="0" y="0"/>
              <a:ext cx="653427" cy="683431"/>
            </a:xfrm>
            <a:custGeom>
              <a:avLst/>
              <a:gdLst/>
              <a:ahLst/>
              <a:cxnLst/>
              <a:rect r="r" b="b" t="t" l="l"/>
              <a:pathLst>
                <a:path h="683431" w="653427">
                  <a:moveTo>
                    <a:pt x="0" y="0"/>
                  </a:moveTo>
                  <a:lnTo>
                    <a:pt x="653427" y="0"/>
                  </a:lnTo>
                  <a:lnTo>
                    <a:pt x="653427" y="683431"/>
                  </a:lnTo>
                  <a:lnTo>
                    <a:pt x="0" y="683431"/>
                  </a:lnTo>
                  <a:close/>
                </a:path>
              </a:pathLst>
            </a:custGeom>
            <a:blipFill>
              <a:blip r:embed="rId4"/>
              <a:stretch>
                <a:fillRect l="0" t="-21752" r="0" b="-21752"/>
              </a:stretch>
            </a:blipFill>
          </p:spPr>
        </p:sp>
      </p:grpSp>
      <p:grpSp>
        <p:nvGrpSpPr>
          <p:cNvPr name="Group 8" id="8"/>
          <p:cNvGrpSpPr/>
          <p:nvPr/>
        </p:nvGrpSpPr>
        <p:grpSpPr>
          <a:xfrm rot="0">
            <a:off x="10812490" y="5789943"/>
            <a:ext cx="4791631" cy="4781931"/>
            <a:chOff x="0" y="0"/>
            <a:chExt cx="6388841" cy="6375908"/>
          </a:xfrm>
        </p:grpSpPr>
        <p:sp>
          <p:nvSpPr>
            <p:cNvPr name="Freeform 9" id="9"/>
            <p:cNvSpPr/>
            <p:nvPr/>
          </p:nvSpPr>
          <p:spPr>
            <a:xfrm flipH="false" flipV="false" rot="0">
              <a:off x="0" y="0"/>
              <a:ext cx="6388841" cy="6375908"/>
            </a:xfrm>
            <a:custGeom>
              <a:avLst/>
              <a:gdLst/>
              <a:ahLst/>
              <a:cxnLst/>
              <a:rect r="r" b="b" t="t" l="l"/>
              <a:pathLst>
                <a:path h="6375908" w="6388841">
                  <a:moveTo>
                    <a:pt x="0" y="0"/>
                  </a:moveTo>
                  <a:lnTo>
                    <a:pt x="6388841" y="0"/>
                  </a:lnTo>
                  <a:lnTo>
                    <a:pt x="6388841" y="6375908"/>
                  </a:lnTo>
                  <a:lnTo>
                    <a:pt x="0" y="6375908"/>
                  </a:lnTo>
                  <a:lnTo>
                    <a:pt x="0" y="0"/>
                  </a:lnTo>
                  <a:close/>
                </a:path>
              </a:pathLst>
            </a:custGeom>
            <a:blipFill>
              <a:blip r:embed="rId5"/>
              <a:stretch>
                <a:fillRect l="0" t="0" r="0" b="0"/>
              </a:stretch>
            </a:blipFill>
          </p:spPr>
        </p:sp>
        <p:grpSp>
          <p:nvGrpSpPr>
            <p:cNvPr name="Group 10" id="10"/>
            <p:cNvGrpSpPr/>
            <p:nvPr/>
          </p:nvGrpSpPr>
          <p:grpSpPr>
            <a:xfrm rot="0">
              <a:off x="155673" y="147039"/>
              <a:ext cx="6045588" cy="5975646"/>
              <a:chOff x="0" y="0"/>
              <a:chExt cx="702465" cy="694338"/>
            </a:xfrm>
          </p:grpSpPr>
          <p:sp>
            <p:nvSpPr>
              <p:cNvPr name="Freeform 11" id="11"/>
              <p:cNvSpPr/>
              <p:nvPr/>
            </p:nvSpPr>
            <p:spPr>
              <a:xfrm flipH="false" flipV="false" rot="0">
                <a:off x="0" y="0"/>
                <a:ext cx="702465" cy="694338"/>
              </a:xfrm>
              <a:custGeom>
                <a:avLst/>
                <a:gdLst/>
                <a:ahLst/>
                <a:cxnLst/>
                <a:rect r="r" b="b" t="t" l="l"/>
                <a:pathLst>
                  <a:path h="694338" w="702465">
                    <a:moveTo>
                      <a:pt x="0" y="0"/>
                    </a:moveTo>
                    <a:lnTo>
                      <a:pt x="702465" y="0"/>
                    </a:lnTo>
                    <a:lnTo>
                      <a:pt x="702465" y="694338"/>
                    </a:lnTo>
                    <a:lnTo>
                      <a:pt x="0" y="694338"/>
                    </a:lnTo>
                    <a:close/>
                  </a:path>
                </a:pathLst>
              </a:custGeom>
              <a:blipFill>
                <a:blip r:embed="rId6"/>
                <a:stretch>
                  <a:fillRect l="0" t="-51850" r="0" b="0"/>
                </a:stretch>
              </a:blipFill>
            </p:spPr>
          </p:sp>
        </p:grpSp>
      </p:grpSp>
      <p:grpSp>
        <p:nvGrpSpPr>
          <p:cNvPr name="Group 12" id="12"/>
          <p:cNvGrpSpPr/>
          <p:nvPr/>
        </p:nvGrpSpPr>
        <p:grpSpPr>
          <a:xfrm rot="0">
            <a:off x="-1540919" y="6744227"/>
            <a:ext cx="9612115" cy="9464260"/>
            <a:chOff x="0" y="0"/>
            <a:chExt cx="825498" cy="812800"/>
          </a:xfrm>
        </p:grpSpPr>
        <p:sp>
          <p:nvSpPr>
            <p:cNvPr name="Freeform 13" id="13"/>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EBEBEB"/>
            </a:solidFill>
          </p:spPr>
        </p:sp>
        <p:sp>
          <p:nvSpPr>
            <p:cNvPr name="TextBox 14" id="14"/>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15" id="15"/>
          <p:cNvGrpSpPr/>
          <p:nvPr/>
        </p:nvGrpSpPr>
        <p:grpSpPr>
          <a:xfrm rot="0">
            <a:off x="1028700" y="5214193"/>
            <a:ext cx="354616" cy="3546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8" id="18"/>
          <p:cNvGrpSpPr/>
          <p:nvPr/>
        </p:nvGrpSpPr>
        <p:grpSpPr>
          <a:xfrm rot="0">
            <a:off x="1619454" y="5214193"/>
            <a:ext cx="354616" cy="35461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21" id="21"/>
          <p:cNvGrpSpPr/>
          <p:nvPr/>
        </p:nvGrpSpPr>
        <p:grpSpPr>
          <a:xfrm rot="0">
            <a:off x="2212195" y="5214193"/>
            <a:ext cx="354616" cy="35461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24" id="24"/>
          <p:cNvSpPr/>
          <p:nvPr/>
        </p:nvSpPr>
        <p:spPr>
          <a:xfrm flipH="false" flipV="false" rot="0">
            <a:off x="16291430" y="-1100630"/>
            <a:ext cx="2910030" cy="2910030"/>
          </a:xfrm>
          <a:custGeom>
            <a:avLst/>
            <a:gdLst/>
            <a:ahLst/>
            <a:cxnLst/>
            <a:rect r="r" b="b" t="t" l="l"/>
            <a:pathLst>
              <a:path h="2910030" w="2910030">
                <a:moveTo>
                  <a:pt x="0" y="0"/>
                </a:moveTo>
                <a:lnTo>
                  <a:pt x="2910030" y="0"/>
                </a:lnTo>
                <a:lnTo>
                  <a:pt x="2910030" y="2910030"/>
                </a:lnTo>
                <a:lnTo>
                  <a:pt x="0" y="29100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2315348" y="-738032"/>
            <a:ext cx="148310" cy="3086100"/>
            <a:chOff x="0" y="0"/>
            <a:chExt cx="39061" cy="812800"/>
          </a:xfrm>
        </p:grpSpPr>
        <p:sp>
          <p:nvSpPr>
            <p:cNvPr name="Freeform 26" id="26"/>
            <p:cNvSpPr/>
            <p:nvPr/>
          </p:nvSpPr>
          <p:spPr>
            <a:xfrm flipH="false" flipV="false" rot="0">
              <a:off x="0" y="0"/>
              <a:ext cx="39061" cy="812800"/>
            </a:xfrm>
            <a:custGeom>
              <a:avLst/>
              <a:gdLst/>
              <a:ahLst/>
              <a:cxnLst/>
              <a:rect r="r" b="b" t="t" l="l"/>
              <a:pathLst>
                <a:path h="812800" w="39061">
                  <a:moveTo>
                    <a:pt x="0" y="0"/>
                  </a:moveTo>
                  <a:lnTo>
                    <a:pt x="39061" y="0"/>
                  </a:lnTo>
                  <a:lnTo>
                    <a:pt x="39061" y="812800"/>
                  </a:lnTo>
                  <a:lnTo>
                    <a:pt x="0" y="812800"/>
                  </a:lnTo>
                  <a:close/>
                </a:path>
              </a:pathLst>
            </a:custGeom>
            <a:solidFill>
              <a:srgbClr val="F421B2"/>
            </a:solidFill>
          </p:spPr>
        </p:sp>
        <p:sp>
          <p:nvSpPr>
            <p:cNvPr name="TextBox 27" id="27"/>
            <p:cNvSpPr txBox="true"/>
            <p:nvPr/>
          </p:nvSpPr>
          <p:spPr>
            <a:xfrm>
              <a:off x="0" y="-38100"/>
              <a:ext cx="39061" cy="850900"/>
            </a:xfrm>
            <a:prstGeom prst="rect">
              <a:avLst/>
            </a:prstGeom>
          </p:spPr>
          <p:txBody>
            <a:bodyPr anchor="ctr" rtlCol="false" tIns="50800" lIns="50800" bIns="50800" rIns="50800"/>
            <a:lstStyle/>
            <a:p>
              <a:pPr algn="ctr">
                <a:lnSpc>
                  <a:spcPts val="2625"/>
                </a:lnSpc>
              </a:pPr>
            </a:p>
          </p:txBody>
        </p:sp>
      </p:grpSp>
      <p:grpSp>
        <p:nvGrpSpPr>
          <p:cNvPr name="Group 28" id="28"/>
          <p:cNvGrpSpPr/>
          <p:nvPr/>
        </p:nvGrpSpPr>
        <p:grpSpPr>
          <a:xfrm rot="5400000">
            <a:off x="6036229" y="3112300"/>
            <a:ext cx="154679" cy="1471768"/>
            <a:chOff x="0" y="0"/>
            <a:chExt cx="40739" cy="387626"/>
          </a:xfrm>
        </p:grpSpPr>
        <p:sp>
          <p:nvSpPr>
            <p:cNvPr name="Freeform 29" id="29"/>
            <p:cNvSpPr/>
            <p:nvPr/>
          </p:nvSpPr>
          <p:spPr>
            <a:xfrm flipH="false" flipV="false" rot="0">
              <a:off x="0" y="0"/>
              <a:ext cx="40739" cy="387626"/>
            </a:xfrm>
            <a:custGeom>
              <a:avLst/>
              <a:gdLst/>
              <a:ahLst/>
              <a:cxnLst/>
              <a:rect r="r" b="b" t="t" l="l"/>
              <a:pathLst>
                <a:path h="387626" w="40739">
                  <a:moveTo>
                    <a:pt x="0" y="0"/>
                  </a:moveTo>
                  <a:lnTo>
                    <a:pt x="40739" y="0"/>
                  </a:lnTo>
                  <a:lnTo>
                    <a:pt x="40739" y="387626"/>
                  </a:lnTo>
                  <a:lnTo>
                    <a:pt x="0" y="387626"/>
                  </a:lnTo>
                  <a:close/>
                </a:path>
              </a:pathLst>
            </a:custGeom>
            <a:solidFill>
              <a:srgbClr val="000000"/>
            </a:solidFill>
          </p:spPr>
        </p:sp>
        <p:sp>
          <p:nvSpPr>
            <p:cNvPr name="TextBox 30" id="30"/>
            <p:cNvSpPr txBox="true"/>
            <p:nvPr/>
          </p:nvSpPr>
          <p:spPr>
            <a:xfrm>
              <a:off x="0" y="-38100"/>
              <a:ext cx="40739" cy="425726"/>
            </a:xfrm>
            <a:prstGeom prst="rect">
              <a:avLst/>
            </a:prstGeom>
          </p:spPr>
          <p:txBody>
            <a:bodyPr anchor="ctr" rtlCol="false" tIns="50800" lIns="50800" bIns="50800" rIns="50800"/>
            <a:lstStyle/>
            <a:p>
              <a:pPr algn="ctr">
                <a:lnSpc>
                  <a:spcPts val="2625"/>
                </a:lnSpc>
              </a:pPr>
            </a:p>
          </p:txBody>
        </p:sp>
      </p:grpSp>
      <p:sp>
        <p:nvSpPr>
          <p:cNvPr name="TextBox 31" id="31"/>
          <p:cNvSpPr txBox="true"/>
          <p:nvPr/>
        </p:nvSpPr>
        <p:spPr>
          <a:xfrm rot="0">
            <a:off x="1028700" y="6321284"/>
            <a:ext cx="7929490" cy="2232255"/>
          </a:xfrm>
          <a:prstGeom prst="rect">
            <a:avLst/>
          </a:prstGeom>
        </p:spPr>
        <p:txBody>
          <a:bodyPr anchor="t" rtlCol="false" tIns="0" lIns="0" bIns="0" rIns="0">
            <a:spAutoFit/>
          </a:bodyPr>
          <a:lstStyle/>
          <a:p>
            <a:pPr algn="just">
              <a:lnSpc>
                <a:spcPts val="3525"/>
              </a:lnSpc>
            </a:pPr>
            <a:r>
              <a:rPr lang="en-US" sz="2518">
                <a:solidFill>
                  <a:srgbClr val="181818"/>
                </a:solidFill>
                <a:latin typeface="Poppins"/>
                <a:ea typeface="Poppins"/>
                <a:cs typeface="Poppins"/>
                <a:sym typeface="Poppins"/>
              </a:rPr>
              <a:t>The genre is a clinical consultation dialogue.</a:t>
            </a:r>
          </a:p>
          <a:p>
            <a:pPr algn="just">
              <a:lnSpc>
                <a:spcPts val="3525"/>
              </a:lnSpc>
            </a:pPr>
            <a:r>
              <a:rPr lang="en-US" sz="2518">
                <a:solidFill>
                  <a:srgbClr val="181818"/>
                </a:solidFill>
                <a:latin typeface="Poppins"/>
                <a:ea typeface="Poppins"/>
                <a:cs typeface="Poppins"/>
                <a:sym typeface="Poppins"/>
              </a:rPr>
              <a:t>It fits into the broader category of professional medical interaction, where information</a:t>
            </a:r>
          </a:p>
          <a:p>
            <a:pPr algn="just">
              <a:lnSpc>
                <a:spcPts val="3525"/>
              </a:lnSpc>
            </a:pPr>
            <a:r>
              <a:rPr lang="en-US" sz="2518">
                <a:solidFill>
                  <a:srgbClr val="181818"/>
                </a:solidFill>
                <a:latin typeface="Poppins"/>
                <a:ea typeface="Poppins"/>
                <a:cs typeface="Poppins"/>
                <a:sym typeface="Poppins"/>
              </a:rPr>
              <a:t>gathering and advice are central.</a:t>
            </a:r>
          </a:p>
          <a:p>
            <a:pPr algn="just">
              <a:lnSpc>
                <a:spcPts val="3525"/>
              </a:lnSpc>
            </a:pPr>
          </a:p>
        </p:txBody>
      </p:sp>
      <p:sp>
        <p:nvSpPr>
          <p:cNvPr name="TextBox 32" id="32"/>
          <p:cNvSpPr txBox="true"/>
          <p:nvPr/>
        </p:nvSpPr>
        <p:spPr>
          <a:xfrm rot="0">
            <a:off x="12931710" y="1966852"/>
            <a:ext cx="3662782" cy="1862512"/>
          </a:xfrm>
          <a:prstGeom prst="rect">
            <a:avLst/>
          </a:prstGeom>
        </p:spPr>
        <p:txBody>
          <a:bodyPr anchor="t" rtlCol="false" tIns="0" lIns="0" bIns="0" rIns="0">
            <a:spAutoFit/>
          </a:bodyPr>
          <a:lstStyle/>
          <a:p>
            <a:pPr algn="r" marL="0" indent="0" lvl="0">
              <a:lnSpc>
                <a:spcPts val="15214"/>
              </a:lnSpc>
              <a:spcBef>
                <a:spcPct val="0"/>
              </a:spcBef>
            </a:pPr>
            <a:r>
              <a:rPr lang="en-US" sz="11025" spc="319">
                <a:solidFill>
                  <a:srgbClr val="181818"/>
                </a:solidFill>
                <a:latin typeface="League Spartan"/>
                <a:ea typeface="League Spartan"/>
                <a:cs typeface="League Spartan"/>
                <a:sym typeface="League Spartan"/>
              </a:rPr>
              <a:t>08</a:t>
            </a:r>
          </a:p>
        </p:txBody>
      </p:sp>
      <p:sp>
        <p:nvSpPr>
          <p:cNvPr name="TextBox 33" id="33"/>
          <p:cNvSpPr txBox="true"/>
          <p:nvPr/>
        </p:nvSpPr>
        <p:spPr>
          <a:xfrm rot="0">
            <a:off x="10600219" y="3977684"/>
            <a:ext cx="5216173" cy="1165816"/>
          </a:xfrm>
          <a:prstGeom prst="rect">
            <a:avLst/>
          </a:prstGeom>
        </p:spPr>
        <p:txBody>
          <a:bodyPr anchor="t" rtlCol="false" tIns="0" lIns="0" bIns="0" rIns="0">
            <a:spAutoFit/>
          </a:bodyPr>
          <a:lstStyle/>
          <a:p>
            <a:pPr algn="ctr" marL="0" indent="0" lvl="0">
              <a:lnSpc>
                <a:spcPts val="9547"/>
              </a:lnSpc>
              <a:spcBef>
                <a:spcPct val="0"/>
              </a:spcBef>
            </a:pPr>
            <a:r>
              <a:rPr lang="en-US" sz="6918">
                <a:solidFill>
                  <a:srgbClr val="FFFFFF"/>
                </a:solidFill>
                <a:latin typeface="League Spartan"/>
                <a:ea typeface="League Spartan"/>
                <a:cs typeface="League Spartan"/>
                <a:sym typeface="League Spartan"/>
              </a:rPr>
              <a:t>Genre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10042" y="-738842"/>
            <a:ext cx="3284472" cy="3535084"/>
            <a:chOff x="0" y="0"/>
            <a:chExt cx="825498" cy="888485"/>
          </a:xfrm>
        </p:grpSpPr>
        <p:sp>
          <p:nvSpPr>
            <p:cNvPr name="Freeform 3" id="3"/>
            <p:cNvSpPr/>
            <p:nvPr/>
          </p:nvSpPr>
          <p:spPr>
            <a:xfrm flipH="false" flipV="false" rot="0">
              <a:off x="0" y="0"/>
              <a:ext cx="825498" cy="888485"/>
            </a:xfrm>
            <a:custGeom>
              <a:avLst/>
              <a:gdLst/>
              <a:ahLst/>
              <a:cxnLst/>
              <a:rect r="r" b="b" t="t" l="l"/>
              <a:pathLst>
                <a:path h="888485" w="825498">
                  <a:moveTo>
                    <a:pt x="412749" y="0"/>
                  </a:moveTo>
                  <a:cubicBezTo>
                    <a:pt x="184794" y="0"/>
                    <a:pt x="0" y="198894"/>
                    <a:pt x="0" y="444243"/>
                  </a:cubicBezTo>
                  <a:cubicBezTo>
                    <a:pt x="0" y="689591"/>
                    <a:pt x="184794" y="888485"/>
                    <a:pt x="412749" y="888485"/>
                  </a:cubicBezTo>
                  <a:cubicBezTo>
                    <a:pt x="640704" y="888485"/>
                    <a:pt x="825498" y="689591"/>
                    <a:pt x="825498" y="444243"/>
                  </a:cubicBezTo>
                  <a:cubicBezTo>
                    <a:pt x="825498" y="198894"/>
                    <a:pt x="640704" y="0"/>
                    <a:pt x="412749" y="0"/>
                  </a:cubicBezTo>
                  <a:close/>
                </a:path>
              </a:pathLst>
            </a:custGeom>
            <a:solidFill>
              <a:srgbClr val="F421B2"/>
            </a:solidFill>
          </p:spPr>
        </p:sp>
        <p:sp>
          <p:nvSpPr>
            <p:cNvPr name="TextBox 4" id="4"/>
            <p:cNvSpPr txBox="true"/>
            <p:nvPr/>
          </p:nvSpPr>
          <p:spPr>
            <a:xfrm>
              <a:off x="77390" y="45195"/>
              <a:ext cx="670717" cy="759994"/>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0">
            <a:off x="4164803" y="2898242"/>
            <a:ext cx="10174949" cy="4132993"/>
          </a:xfrm>
          <a:prstGeom prst="rect">
            <a:avLst/>
          </a:prstGeom>
        </p:spPr>
        <p:txBody>
          <a:bodyPr anchor="t" rtlCol="false" tIns="0" lIns="0" bIns="0" rIns="0">
            <a:spAutoFit/>
          </a:bodyPr>
          <a:lstStyle/>
          <a:p>
            <a:pPr algn="l" marL="0" indent="0" lvl="0">
              <a:lnSpc>
                <a:spcPts val="2976"/>
              </a:lnSpc>
              <a:spcBef>
                <a:spcPct val="0"/>
              </a:spcBef>
            </a:pPr>
            <a:r>
              <a:rPr lang="en-US" sz="2125">
                <a:solidFill>
                  <a:srgbClr val="323232"/>
                </a:solidFill>
                <a:latin typeface="Poppins"/>
                <a:ea typeface="Poppins"/>
                <a:cs typeface="Poppins"/>
                <a:sym typeface="Poppins"/>
              </a:rPr>
              <a:t>Thro</a:t>
            </a:r>
            <a:r>
              <a:rPr lang="en-US" sz="2125" strike="noStrike" u="none">
                <a:solidFill>
                  <a:srgbClr val="323232"/>
                </a:solidFill>
                <a:latin typeface="Poppins"/>
                <a:ea typeface="Poppins"/>
                <a:cs typeface="Poppins"/>
                <a:sym typeface="Poppins"/>
              </a:rPr>
              <a:t>ugh the SPEAKING model, we can see that every aspect of the dialogue—setting, roles,</a:t>
            </a:r>
          </a:p>
          <a:p>
            <a:pPr algn="l" marL="0" indent="0" lvl="0">
              <a:lnSpc>
                <a:spcPts val="2976"/>
              </a:lnSpc>
              <a:spcBef>
                <a:spcPct val="0"/>
              </a:spcBef>
            </a:pPr>
            <a:r>
              <a:rPr lang="en-US" sz="2125" strike="noStrike" u="none">
                <a:solidFill>
                  <a:srgbClr val="323232"/>
                </a:solidFill>
                <a:latin typeface="Poppins"/>
                <a:ea typeface="Poppins"/>
                <a:cs typeface="Poppins"/>
                <a:sym typeface="Poppins"/>
              </a:rPr>
              <a:t>sequence, tone, language, and social expectations—works together to create a structured and</a:t>
            </a:r>
          </a:p>
          <a:p>
            <a:pPr algn="l" marL="0" indent="0" lvl="0">
              <a:lnSpc>
                <a:spcPts val="2976"/>
              </a:lnSpc>
              <a:spcBef>
                <a:spcPct val="0"/>
              </a:spcBef>
            </a:pPr>
            <a:r>
              <a:rPr lang="en-US" sz="2125" strike="noStrike" u="none">
                <a:solidFill>
                  <a:srgbClr val="323232"/>
                </a:solidFill>
                <a:latin typeface="Poppins"/>
                <a:ea typeface="Poppins"/>
                <a:cs typeface="Poppins"/>
                <a:sym typeface="Poppins"/>
              </a:rPr>
              <a:t>meaningful interaction. The model reveals how communication in a medical context depends</a:t>
            </a:r>
          </a:p>
          <a:p>
            <a:pPr algn="l" marL="0" indent="0" lvl="0">
              <a:lnSpc>
                <a:spcPts val="2976"/>
              </a:lnSpc>
              <a:spcBef>
                <a:spcPct val="0"/>
              </a:spcBef>
            </a:pPr>
            <a:r>
              <a:rPr lang="en-US" sz="2125" strike="noStrike" u="none">
                <a:solidFill>
                  <a:srgbClr val="323232"/>
                </a:solidFill>
                <a:latin typeface="Poppins"/>
                <a:ea typeface="Poppins"/>
                <a:cs typeface="Poppins"/>
                <a:sym typeface="Poppins"/>
              </a:rPr>
              <a:t>not only on what is spoken, but also on the environment and social rules that guide the</a:t>
            </a:r>
          </a:p>
          <a:p>
            <a:pPr algn="l" marL="0" indent="0" lvl="0">
              <a:lnSpc>
                <a:spcPts val="2976"/>
              </a:lnSpc>
              <a:spcBef>
                <a:spcPct val="0"/>
              </a:spcBef>
            </a:pPr>
            <a:r>
              <a:rPr lang="en-US" sz="2125" strike="noStrike" u="none">
                <a:solidFill>
                  <a:srgbClr val="323232"/>
                </a:solidFill>
                <a:latin typeface="Poppins"/>
                <a:ea typeface="Poppins"/>
                <a:cs typeface="Poppins"/>
                <a:sym typeface="Poppins"/>
              </a:rPr>
              <a:t>conversation. This analysis highlights the importance of understanding context when</a:t>
            </a:r>
          </a:p>
          <a:p>
            <a:pPr algn="l" marL="0" indent="0" lvl="0">
              <a:lnSpc>
                <a:spcPts val="2976"/>
              </a:lnSpc>
              <a:spcBef>
                <a:spcPct val="0"/>
              </a:spcBef>
            </a:pPr>
            <a:r>
              <a:rPr lang="en-US" sz="2125" strike="noStrike" u="none">
                <a:solidFill>
                  <a:srgbClr val="323232"/>
                </a:solidFill>
                <a:latin typeface="Poppins"/>
                <a:ea typeface="Poppins"/>
                <a:cs typeface="Poppins"/>
                <a:sym typeface="Poppins"/>
              </a:rPr>
              <a:t>studying real-life communication.</a:t>
            </a:r>
          </a:p>
        </p:txBody>
      </p:sp>
      <p:grpSp>
        <p:nvGrpSpPr>
          <p:cNvPr name="Group 6" id="6"/>
          <p:cNvGrpSpPr/>
          <p:nvPr/>
        </p:nvGrpSpPr>
        <p:grpSpPr>
          <a:xfrm rot="0">
            <a:off x="4446220" y="7190385"/>
            <a:ext cx="9612115" cy="9464260"/>
            <a:chOff x="0" y="0"/>
            <a:chExt cx="825498" cy="812800"/>
          </a:xfrm>
        </p:grpSpPr>
        <p:sp>
          <p:nvSpPr>
            <p:cNvPr name="Freeform 7" id="7"/>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EBEBEB">
                <a:alpha val="60000"/>
              </a:srgbClr>
            </a:solidFill>
          </p:spPr>
        </p:sp>
        <p:sp>
          <p:nvSpPr>
            <p:cNvPr name="TextBox 8" id="8"/>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9" id="9"/>
          <p:cNvGrpSpPr/>
          <p:nvPr/>
        </p:nvGrpSpPr>
        <p:grpSpPr>
          <a:xfrm rot="0">
            <a:off x="6111191" y="7857056"/>
            <a:ext cx="6282173" cy="6275349"/>
            <a:chOff x="0" y="0"/>
            <a:chExt cx="889451" cy="888485"/>
          </a:xfrm>
        </p:grpSpPr>
        <p:sp>
          <p:nvSpPr>
            <p:cNvPr name="Freeform 10" id="10"/>
            <p:cNvSpPr/>
            <p:nvPr/>
          </p:nvSpPr>
          <p:spPr>
            <a:xfrm flipH="false" flipV="false" rot="0">
              <a:off x="0" y="0"/>
              <a:ext cx="889451" cy="888485"/>
            </a:xfrm>
            <a:custGeom>
              <a:avLst/>
              <a:gdLst/>
              <a:ahLst/>
              <a:cxnLst/>
              <a:rect r="r" b="b" t="t" l="l"/>
              <a:pathLst>
                <a:path h="888485" w="889451">
                  <a:moveTo>
                    <a:pt x="444726" y="0"/>
                  </a:moveTo>
                  <a:cubicBezTo>
                    <a:pt x="199110" y="0"/>
                    <a:pt x="0" y="198894"/>
                    <a:pt x="0" y="444243"/>
                  </a:cubicBezTo>
                  <a:cubicBezTo>
                    <a:pt x="0" y="689591"/>
                    <a:pt x="199110" y="888485"/>
                    <a:pt x="444726" y="888485"/>
                  </a:cubicBezTo>
                  <a:cubicBezTo>
                    <a:pt x="690341" y="888485"/>
                    <a:pt x="889451" y="689591"/>
                    <a:pt x="889451" y="444243"/>
                  </a:cubicBezTo>
                  <a:cubicBezTo>
                    <a:pt x="889451" y="198894"/>
                    <a:pt x="690341" y="0"/>
                    <a:pt x="444726" y="0"/>
                  </a:cubicBezTo>
                  <a:close/>
                </a:path>
              </a:pathLst>
            </a:custGeom>
            <a:solidFill>
              <a:srgbClr val="000000"/>
            </a:solidFill>
          </p:spPr>
        </p:sp>
        <p:sp>
          <p:nvSpPr>
            <p:cNvPr name="TextBox 11" id="11"/>
            <p:cNvSpPr txBox="true"/>
            <p:nvPr/>
          </p:nvSpPr>
          <p:spPr>
            <a:xfrm>
              <a:off x="83386" y="45195"/>
              <a:ext cx="722679" cy="759994"/>
            </a:xfrm>
            <a:prstGeom prst="rect">
              <a:avLst/>
            </a:prstGeom>
          </p:spPr>
          <p:txBody>
            <a:bodyPr anchor="ctr" rtlCol="false" tIns="50800" lIns="50800" bIns="50800" rIns="50800"/>
            <a:lstStyle/>
            <a:p>
              <a:pPr algn="ctr">
                <a:lnSpc>
                  <a:spcPts val="2625"/>
                </a:lnSpc>
              </a:pPr>
            </a:p>
          </p:txBody>
        </p:sp>
      </p:grpSp>
      <p:sp>
        <p:nvSpPr>
          <p:cNvPr name="TextBox 12" id="12"/>
          <p:cNvSpPr txBox="true"/>
          <p:nvPr/>
        </p:nvSpPr>
        <p:spPr>
          <a:xfrm rot="0">
            <a:off x="4544107" y="604607"/>
            <a:ext cx="9199787" cy="1260415"/>
          </a:xfrm>
          <a:prstGeom prst="rect">
            <a:avLst/>
          </a:prstGeom>
        </p:spPr>
        <p:txBody>
          <a:bodyPr anchor="t" rtlCol="false" tIns="0" lIns="0" bIns="0" rIns="0">
            <a:spAutoFit/>
          </a:bodyPr>
          <a:lstStyle/>
          <a:p>
            <a:pPr algn="ctr" marL="0" indent="0" lvl="0">
              <a:lnSpc>
                <a:spcPts val="10328"/>
              </a:lnSpc>
              <a:spcBef>
                <a:spcPct val="0"/>
              </a:spcBef>
            </a:pPr>
            <a:r>
              <a:rPr lang="en-US" sz="7377">
                <a:solidFill>
                  <a:srgbClr val="000000"/>
                </a:solidFill>
                <a:latin typeface="League Spartan"/>
                <a:ea typeface="League Spartan"/>
                <a:cs typeface="League Spartan"/>
                <a:sym typeface="League Spartan"/>
              </a:rPr>
              <a:t>Conclusion</a:t>
            </a:r>
          </a:p>
        </p:txBody>
      </p:sp>
      <p:sp>
        <p:nvSpPr>
          <p:cNvPr name="Freeform 13" id="13"/>
          <p:cNvSpPr/>
          <p:nvPr/>
        </p:nvSpPr>
        <p:spPr>
          <a:xfrm flipH="false" flipV="false" rot="0">
            <a:off x="16418580" y="1412498"/>
            <a:ext cx="3234112" cy="3234112"/>
          </a:xfrm>
          <a:custGeom>
            <a:avLst/>
            <a:gdLst/>
            <a:ahLst/>
            <a:cxnLst/>
            <a:rect r="r" b="b" t="t" l="l"/>
            <a:pathLst>
              <a:path h="3234112" w="3234112">
                <a:moveTo>
                  <a:pt x="0" y="0"/>
                </a:moveTo>
                <a:lnTo>
                  <a:pt x="3234111" y="0"/>
                </a:lnTo>
                <a:lnTo>
                  <a:pt x="3234111" y="3234112"/>
                </a:lnTo>
                <a:lnTo>
                  <a:pt x="0" y="3234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952896" y="5326649"/>
            <a:ext cx="2378408" cy="2378408"/>
          </a:xfrm>
          <a:custGeom>
            <a:avLst/>
            <a:gdLst/>
            <a:ahLst/>
            <a:cxnLst/>
            <a:rect r="r" b="b" t="t" l="l"/>
            <a:pathLst>
              <a:path h="2378408" w="2378408">
                <a:moveTo>
                  <a:pt x="0" y="0"/>
                </a:moveTo>
                <a:lnTo>
                  <a:pt x="2378408" y="0"/>
                </a:lnTo>
                <a:lnTo>
                  <a:pt x="2378408" y="2378408"/>
                </a:lnTo>
                <a:lnTo>
                  <a:pt x="0" y="23784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2997751" y="7241472"/>
            <a:ext cx="642367" cy="3391289"/>
          </a:xfrm>
          <a:custGeom>
            <a:avLst/>
            <a:gdLst/>
            <a:ahLst/>
            <a:cxnLst/>
            <a:rect r="r" b="b" t="t" l="l"/>
            <a:pathLst>
              <a:path h="3391289" w="642367">
                <a:moveTo>
                  <a:pt x="0" y="0"/>
                </a:moveTo>
                <a:lnTo>
                  <a:pt x="642367" y="0"/>
                </a:lnTo>
                <a:lnTo>
                  <a:pt x="642367" y="3391289"/>
                </a:lnTo>
                <a:lnTo>
                  <a:pt x="0" y="3391289"/>
                </a:lnTo>
                <a:lnTo>
                  <a:pt x="0" y="0"/>
                </a:lnTo>
                <a:close/>
              </a:path>
            </a:pathLst>
          </a:custGeom>
          <a:blipFill>
            <a:blip r:embed="rId6">
              <a:extLst>
                <a:ext uri="{96DAC541-7B7A-43D3-8B79-37D633B846F1}">
                  <asvg:svgBlip xmlns:asvg="http://schemas.microsoft.com/office/drawing/2016/SVG/main" r:embed="rId7"/>
                </a:ext>
              </a:extLst>
            </a:blip>
            <a:stretch>
              <a:fillRect l="0" t="0" r="-434688" b="-32390"/>
            </a:stretch>
          </a:blipFill>
          <a:ln cap="sq">
            <a:noFill/>
            <a:prstDash val="solid"/>
            <a:miter/>
          </a:ln>
        </p:spPr>
      </p:sp>
      <p:sp>
        <p:nvSpPr>
          <p:cNvPr name="Freeform 16" id="16"/>
          <p:cNvSpPr/>
          <p:nvPr/>
        </p:nvSpPr>
        <p:spPr>
          <a:xfrm flipH="false" flipV="false" rot="-5400000">
            <a:off x="14863201" y="7241472"/>
            <a:ext cx="642367" cy="3391289"/>
          </a:xfrm>
          <a:custGeom>
            <a:avLst/>
            <a:gdLst/>
            <a:ahLst/>
            <a:cxnLst/>
            <a:rect r="r" b="b" t="t" l="l"/>
            <a:pathLst>
              <a:path h="3391289" w="642367">
                <a:moveTo>
                  <a:pt x="0" y="0"/>
                </a:moveTo>
                <a:lnTo>
                  <a:pt x="642366" y="0"/>
                </a:lnTo>
                <a:lnTo>
                  <a:pt x="642366" y="3391289"/>
                </a:lnTo>
                <a:lnTo>
                  <a:pt x="0" y="3391289"/>
                </a:lnTo>
                <a:lnTo>
                  <a:pt x="0" y="0"/>
                </a:lnTo>
                <a:close/>
              </a:path>
            </a:pathLst>
          </a:custGeom>
          <a:blipFill>
            <a:blip r:embed="rId6">
              <a:extLst>
                <a:ext uri="{96DAC541-7B7A-43D3-8B79-37D633B846F1}">
                  <asvg:svgBlip xmlns:asvg="http://schemas.microsoft.com/office/drawing/2016/SVG/main" r:embed="rId7"/>
                </a:ext>
              </a:extLst>
            </a:blip>
            <a:stretch>
              <a:fillRect l="0" t="0" r="-434688" b="-3239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04073" y="4600575"/>
            <a:ext cx="10879854" cy="1434715"/>
          </a:xfrm>
          <a:prstGeom prst="rect">
            <a:avLst/>
          </a:prstGeom>
        </p:spPr>
        <p:txBody>
          <a:bodyPr anchor="t" rtlCol="false" tIns="0" lIns="0" bIns="0" rIns="0">
            <a:spAutoFit/>
          </a:bodyPr>
          <a:lstStyle/>
          <a:p>
            <a:pPr algn="ctr" marL="0" indent="0" lvl="0">
              <a:lnSpc>
                <a:spcPts val="11746"/>
              </a:lnSpc>
            </a:pPr>
            <a:r>
              <a:rPr lang="en-US" sz="8390" strike="noStrike" u="none">
                <a:solidFill>
                  <a:srgbClr val="000000"/>
                </a:solidFill>
                <a:latin typeface="League Spartan"/>
                <a:ea typeface="League Spartan"/>
                <a:cs typeface="League Spartan"/>
                <a:sym typeface="League Spartan"/>
              </a:rPr>
              <a:t>Ada Yang Ingin </a:t>
            </a:r>
          </a:p>
        </p:txBody>
      </p:sp>
      <p:grpSp>
        <p:nvGrpSpPr>
          <p:cNvPr name="Group 3" id="3"/>
          <p:cNvGrpSpPr/>
          <p:nvPr/>
        </p:nvGrpSpPr>
        <p:grpSpPr>
          <a:xfrm rot="0">
            <a:off x="-1272332" y="-1558552"/>
            <a:ext cx="6963894" cy="696389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4786" t="0" r="-44786" b="0"/>
              </a:stretch>
            </a:blipFill>
          </p:spPr>
        </p:sp>
      </p:grpSp>
      <p:sp>
        <p:nvSpPr>
          <p:cNvPr name="Freeform 5" id="5"/>
          <p:cNvSpPr/>
          <p:nvPr/>
        </p:nvSpPr>
        <p:spPr>
          <a:xfrm flipH="false" flipV="false" rot="-448757">
            <a:off x="1614198" y="53515"/>
            <a:ext cx="4479645" cy="5128223"/>
          </a:xfrm>
          <a:custGeom>
            <a:avLst/>
            <a:gdLst/>
            <a:ahLst/>
            <a:cxnLst/>
            <a:rect r="r" b="b" t="t" l="l"/>
            <a:pathLst>
              <a:path h="5128223" w="4479645">
                <a:moveTo>
                  <a:pt x="0" y="0"/>
                </a:moveTo>
                <a:lnTo>
                  <a:pt x="4479645" y="0"/>
                </a:lnTo>
                <a:lnTo>
                  <a:pt x="4479645" y="5128223"/>
                </a:lnTo>
                <a:lnTo>
                  <a:pt x="0" y="5128223"/>
                </a:lnTo>
                <a:lnTo>
                  <a:pt x="0" y="0"/>
                </a:lnTo>
                <a:close/>
              </a:path>
            </a:pathLst>
          </a:custGeom>
          <a:blipFill>
            <a:blip r:embed="rId3">
              <a:alphaModFix amt="70000"/>
              <a:extLst>
                <a:ext uri="{96DAC541-7B7A-43D3-8B79-37D633B846F1}">
                  <asvg:svgBlip xmlns:asvg="http://schemas.microsoft.com/office/drawing/2016/SVG/main" r:embed="rId4"/>
                </a:ext>
              </a:extLst>
            </a:blip>
            <a:stretch>
              <a:fillRect l="-69864" t="-48381" r="0" b="0"/>
            </a:stretch>
          </a:blipFill>
        </p:spPr>
      </p:sp>
      <p:grpSp>
        <p:nvGrpSpPr>
          <p:cNvPr name="Group 6" id="6"/>
          <p:cNvGrpSpPr/>
          <p:nvPr/>
        </p:nvGrpSpPr>
        <p:grpSpPr>
          <a:xfrm rot="0">
            <a:off x="1655739" y="9919807"/>
            <a:ext cx="14976522" cy="414978"/>
            <a:chOff x="0" y="0"/>
            <a:chExt cx="19968696" cy="553304"/>
          </a:xfrm>
        </p:grpSpPr>
        <p:grpSp>
          <p:nvGrpSpPr>
            <p:cNvPr name="Group 7" id="7"/>
            <p:cNvGrpSpPr/>
            <p:nvPr/>
          </p:nvGrpSpPr>
          <p:grpSpPr>
            <a:xfrm rot="0">
              <a:off x="0" y="0"/>
              <a:ext cx="6581083" cy="531762"/>
              <a:chOff x="0" y="0"/>
              <a:chExt cx="1299967" cy="105039"/>
            </a:xfrm>
          </p:grpSpPr>
          <p:sp>
            <p:nvSpPr>
              <p:cNvPr name="Freeform 8" id="8"/>
              <p:cNvSpPr/>
              <p:nvPr/>
            </p:nvSpPr>
            <p:spPr>
              <a:xfrm flipH="false" flipV="false" rot="0">
                <a:off x="0" y="0"/>
                <a:ext cx="1299967" cy="105039"/>
              </a:xfrm>
              <a:custGeom>
                <a:avLst/>
                <a:gdLst/>
                <a:ahLst/>
                <a:cxnLst/>
                <a:rect r="r" b="b" t="t" l="l"/>
                <a:pathLst>
                  <a:path h="105039" w="1299967">
                    <a:moveTo>
                      <a:pt x="0" y="0"/>
                    </a:moveTo>
                    <a:lnTo>
                      <a:pt x="1299967" y="0"/>
                    </a:lnTo>
                    <a:lnTo>
                      <a:pt x="1299967" y="105039"/>
                    </a:lnTo>
                    <a:lnTo>
                      <a:pt x="0" y="105039"/>
                    </a:lnTo>
                    <a:close/>
                  </a:path>
                </a:pathLst>
              </a:custGeom>
              <a:solidFill>
                <a:srgbClr val="F421B2"/>
              </a:solidFill>
            </p:spPr>
          </p:sp>
          <p:sp>
            <p:nvSpPr>
              <p:cNvPr name="TextBox 9" id="9"/>
              <p:cNvSpPr txBox="true"/>
              <p:nvPr/>
            </p:nvSpPr>
            <p:spPr>
              <a:xfrm>
                <a:off x="0" y="-38100"/>
                <a:ext cx="1299967" cy="143139"/>
              </a:xfrm>
              <a:prstGeom prst="rect">
                <a:avLst/>
              </a:prstGeom>
            </p:spPr>
            <p:txBody>
              <a:bodyPr anchor="ctr" rtlCol="false" tIns="50800" lIns="50800" bIns="50800" rIns="50800"/>
              <a:lstStyle/>
              <a:p>
                <a:pPr algn="ctr">
                  <a:lnSpc>
                    <a:spcPts val="2625"/>
                  </a:lnSpc>
                </a:pPr>
              </a:p>
            </p:txBody>
          </p:sp>
        </p:grpSp>
        <p:grpSp>
          <p:nvGrpSpPr>
            <p:cNvPr name="Group 10" id="10"/>
            <p:cNvGrpSpPr/>
            <p:nvPr/>
          </p:nvGrpSpPr>
          <p:grpSpPr>
            <a:xfrm rot="0">
              <a:off x="6693807" y="0"/>
              <a:ext cx="6581083" cy="553304"/>
              <a:chOff x="0" y="0"/>
              <a:chExt cx="1299967" cy="109295"/>
            </a:xfrm>
          </p:grpSpPr>
          <p:sp>
            <p:nvSpPr>
              <p:cNvPr name="Freeform 11" id="11"/>
              <p:cNvSpPr/>
              <p:nvPr/>
            </p:nvSpPr>
            <p:spPr>
              <a:xfrm flipH="false" flipV="false" rot="0">
                <a:off x="0" y="0"/>
                <a:ext cx="1299967" cy="109295"/>
              </a:xfrm>
              <a:custGeom>
                <a:avLst/>
                <a:gdLst/>
                <a:ahLst/>
                <a:cxnLst/>
                <a:rect r="r" b="b" t="t" l="l"/>
                <a:pathLst>
                  <a:path h="109295" w="1299967">
                    <a:moveTo>
                      <a:pt x="0" y="0"/>
                    </a:moveTo>
                    <a:lnTo>
                      <a:pt x="1299967" y="0"/>
                    </a:lnTo>
                    <a:lnTo>
                      <a:pt x="1299967" y="109295"/>
                    </a:lnTo>
                    <a:lnTo>
                      <a:pt x="0" y="109295"/>
                    </a:lnTo>
                    <a:close/>
                  </a:path>
                </a:pathLst>
              </a:custGeom>
              <a:solidFill>
                <a:srgbClr val="181818"/>
              </a:solidFill>
            </p:spPr>
          </p:sp>
          <p:sp>
            <p:nvSpPr>
              <p:cNvPr name="TextBox 12" id="12"/>
              <p:cNvSpPr txBox="true"/>
              <p:nvPr/>
            </p:nvSpPr>
            <p:spPr>
              <a:xfrm>
                <a:off x="0" y="-38100"/>
                <a:ext cx="1299967" cy="147395"/>
              </a:xfrm>
              <a:prstGeom prst="rect">
                <a:avLst/>
              </a:prstGeom>
            </p:spPr>
            <p:txBody>
              <a:bodyPr anchor="ctr" rtlCol="false" tIns="50800" lIns="50800" bIns="50800" rIns="50800"/>
              <a:lstStyle/>
              <a:p>
                <a:pPr algn="ctr">
                  <a:lnSpc>
                    <a:spcPts val="2625"/>
                  </a:lnSpc>
                </a:pPr>
              </a:p>
            </p:txBody>
          </p:sp>
        </p:grpSp>
        <p:grpSp>
          <p:nvGrpSpPr>
            <p:cNvPr name="Group 13" id="13"/>
            <p:cNvGrpSpPr/>
            <p:nvPr/>
          </p:nvGrpSpPr>
          <p:grpSpPr>
            <a:xfrm rot="0">
              <a:off x="13387613" y="0"/>
              <a:ext cx="6581083" cy="531762"/>
              <a:chOff x="0" y="0"/>
              <a:chExt cx="1299967" cy="105039"/>
            </a:xfrm>
          </p:grpSpPr>
          <p:sp>
            <p:nvSpPr>
              <p:cNvPr name="Freeform 14" id="14"/>
              <p:cNvSpPr/>
              <p:nvPr/>
            </p:nvSpPr>
            <p:spPr>
              <a:xfrm flipH="false" flipV="false" rot="0">
                <a:off x="0" y="0"/>
                <a:ext cx="1299967" cy="105039"/>
              </a:xfrm>
              <a:custGeom>
                <a:avLst/>
                <a:gdLst/>
                <a:ahLst/>
                <a:cxnLst/>
                <a:rect r="r" b="b" t="t" l="l"/>
                <a:pathLst>
                  <a:path h="105039" w="1299967">
                    <a:moveTo>
                      <a:pt x="0" y="0"/>
                    </a:moveTo>
                    <a:lnTo>
                      <a:pt x="1299967" y="0"/>
                    </a:lnTo>
                    <a:lnTo>
                      <a:pt x="1299967" y="105039"/>
                    </a:lnTo>
                    <a:lnTo>
                      <a:pt x="0" y="105039"/>
                    </a:lnTo>
                    <a:close/>
                  </a:path>
                </a:pathLst>
              </a:custGeom>
              <a:solidFill>
                <a:srgbClr val="F421B2"/>
              </a:solidFill>
            </p:spPr>
          </p:sp>
          <p:sp>
            <p:nvSpPr>
              <p:cNvPr name="TextBox 15" id="15"/>
              <p:cNvSpPr txBox="true"/>
              <p:nvPr/>
            </p:nvSpPr>
            <p:spPr>
              <a:xfrm>
                <a:off x="0" y="-38100"/>
                <a:ext cx="1299967" cy="143139"/>
              </a:xfrm>
              <a:prstGeom prst="rect">
                <a:avLst/>
              </a:prstGeom>
            </p:spPr>
            <p:txBody>
              <a:bodyPr anchor="ctr" rtlCol="false" tIns="50800" lIns="50800" bIns="50800" rIns="50800"/>
              <a:lstStyle/>
              <a:p>
                <a:pPr algn="ctr">
                  <a:lnSpc>
                    <a:spcPts val="2625"/>
                  </a:lnSpc>
                </a:pPr>
              </a:p>
            </p:txBody>
          </p:sp>
        </p:grpSp>
      </p:grpSp>
      <p:grpSp>
        <p:nvGrpSpPr>
          <p:cNvPr name="Group 16" id="16"/>
          <p:cNvGrpSpPr/>
          <p:nvPr/>
        </p:nvGrpSpPr>
        <p:grpSpPr>
          <a:xfrm rot="0">
            <a:off x="13836607" y="-4385551"/>
            <a:ext cx="9612115" cy="9464260"/>
            <a:chOff x="0" y="0"/>
            <a:chExt cx="825498" cy="812800"/>
          </a:xfrm>
        </p:grpSpPr>
        <p:sp>
          <p:nvSpPr>
            <p:cNvPr name="Freeform 17" id="17"/>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EBEBEB">
                <a:alpha val="60000"/>
              </a:srgbClr>
            </a:solidFill>
          </p:spPr>
        </p:sp>
        <p:sp>
          <p:nvSpPr>
            <p:cNvPr name="TextBox 18" id="18"/>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sp>
        <p:nvSpPr>
          <p:cNvPr name="Freeform 19" id="19"/>
          <p:cNvSpPr/>
          <p:nvPr/>
        </p:nvSpPr>
        <p:spPr>
          <a:xfrm flipH="false" flipV="false" rot="0">
            <a:off x="15362687" y="2344984"/>
            <a:ext cx="3645596" cy="3645596"/>
          </a:xfrm>
          <a:custGeom>
            <a:avLst/>
            <a:gdLst/>
            <a:ahLst/>
            <a:cxnLst/>
            <a:rect r="r" b="b" t="t" l="l"/>
            <a:pathLst>
              <a:path h="3645596" w="3645596">
                <a:moveTo>
                  <a:pt x="0" y="0"/>
                </a:moveTo>
                <a:lnTo>
                  <a:pt x="3645597" y="0"/>
                </a:lnTo>
                <a:lnTo>
                  <a:pt x="3645597" y="3645596"/>
                </a:lnTo>
                <a:lnTo>
                  <a:pt x="0" y="36455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4540321" y="6206740"/>
            <a:ext cx="9207358" cy="1101196"/>
          </a:xfrm>
          <a:prstGeom prst="rect">
            <a:avLst/>
          </a:prstGeom>
        </p:spPr>
        <p:txBody>
          <a:bodyPr anchor="t" rtlCol="false" tIns="0" lIns="0" bIns="0" rIns="0">
            <a:spAutoFit/>
          </a:bodyPr>
          <a:lstStyle/>
          <a:p>
            <a:pPr algn="ctr" marL="0" indent="0" lvl="0">
              <a:lnSpc>
                <a:spcPts val="8222"/>
              </a:lnSpc>
            </a:pPr>
            <a:r>
              <a:rPr lang="en-US" sz="8390" strike="noStrike" u="none">
                <a:solidFill>
                  <a:srgbClr val="F421B2"/>
                </a:solidFill>
                <a:latin typeface="League Spartan"/>
                <a:ea typeface="League Spartan"/>
                <a:cs typeface="League Spartan"/>
                <a:sym typeface="League Spartan"/>
              </a:rPr>
              <a:t>Ditanyakan?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40768" y="1735564"/>
            <a:ext cx="10182524" cy="10182524"/>
          </a:xfrm>
          <a:custGeom>
            <a:avLst/>
            <a:gdLst/>
            <a:ahLst/>
            <a:cxnLst/>
            <a:rect r="r" b="b" t="t" l="l"/>
            <a:pathLst>
              <a:path h="10182524" w="10182524">
                <a:moveTo>
                  <a:pt x="0" y="0"/>
                </a:moveTo>
                <a:lnTo>
                  <a:pt x="10182524" y="0"/>
                </a:lnTo>
                <a:lnTo>
                  <a:pt x="10182524" y="10182524"/>
                </a:lnTo>
                <a:lnTo>
                  <a:pt x="0" y="101825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41032" y="1941142"/>
            <a:ext cx="9781995" cy="9771369"/>
            <a:chOff x="0" y="0"/>
            <a:chExt cx="889451" cy="888485"/>
          </a:xfrm>
        </p:grpSpPr>
        <p:sp>
          <p:nvSpPr>
            <p:cNvPr name="Freeform 4" id="4"/>
            <p:cNvSpPr/>
            <p:nvPr/>
          </p:nvSpPr>
          <p:spPr>
            <a:xfrm flipH="false" flipV="false" rot="0">
              <a:off x="0" y="0"/>
              <a:ext cx="889451" cy="888485"/>
            </a:xfrm>
            <a:custGeom>
              <a:avLst/>
              <a:gdLst/>
              <a:ahLst/>
              <a:cxnLst/>
              <a:rect r="r" b="b" t="t" l="l"/>
              <a:pathLst>
                <a:path h="888485" w="889451">
                  <a:moveTo>
                    <a:pt x="444726" y="0"/>
                  </a:moveTo>
                  <a:cubicBezTo>
                    <a:pt x="199110" y="0"/>
                    <a:pt x="0" y="198894"/>
                    <a:pt x="0" y="444243"/>
                  </a:cubicBezTo>
                  <a:cubicBezTo>
                    <a:pt x="0" y="689591"/>
                    <a:pt x="199110" y="888485"/>
                    <a:pt x="444726" y="888485"/>
                  </a:cubicBezTo>
                  <a:cubicBezTo>
                    <a:pt x="690341" y="888485"/>
                    <a:pt x="889451" y="689591"/>
                    <a:pt x="889451" y="444243"/>
                  </a:cubicBezTo>
                  <a:cubicBezTo>
                    <a:pt x="889451" y="198894"/>
                    <a:pt x="690341" y="0"/>
                    <a:pt x="444726" y="0"/>
                  </a:cubicBezTo>
                  <a:close/>
                </a:path>
              </a:pathLst>
            </a:custGeom>
            <a:solidFill>
              <a:srgbClr val="F421B2"/>
            </a:solidFill>
          </p:spPr>
        </p:sp>
        <p:sp>
          <p:nvSpPr>
            <p:cNvPr name="TextBox 5" id="5"/>
            <p:cNvSpPr txBox="true"/>
            <p:nvPr/>
          </p:nvSpPr>
          <p:spPr>
            <a:xfrm>
              <a:off x="83386" y="45195"/>
              <a:ext cx="722679" cy="759994"/>
            </a:xfrm>
            <a:prstGeom prst="rect">
              <a:avLst/>
            </a:prstGeom>
          </p:spPr>
          <p:txBody>
            <a:bodyPr anchor="ctr" rtlCol="false" tIns="50800" lIns="50800" bIns="50800" rIns="50800"/>
            <a:lstStyle/>
            <a:p>
              <a:pPr algn="ctr">
                <a:lnSpc>
                  <a:spcPts val="2625"/>
                </a:lnSpc>
              </a:pPr>
            </a:p>
          </p:txBody>
        </p:sp>
      </p:grpSp>
      <p:grpSp>
        <p:nvGrpSpPr>
          <p:cNvPr name="Group 6" id="6"/>
          <p:cNvGrpSpPr/>
          <p:nvPr/>
        </p:nvGrpSpPr>
        <p:grpSpPr>
          <a:xfrm rot="0">
            <a:off x="2962485" y="1735564"/>
            <a:ext cx="1348066" cy="1346602"/>
            <a:chOff x="0" y="0"/>
            <a:chExt cx="889451" cy="888485"/>
          </a:xfrm>
        </p:grpSpPr>
        <p:sp>
          <p:nvSpPr>
            <p:cNvPr name="Freeform 7" id="7"/>
            <p:cNvSpPr/>
            <p:nvPr/>
          </p:nvSpPr>
          <p:spPr>
            <a:xfrm flipH="false" flipV="false" rot="0">
              <a:off x="0" y="0"/>
              <a:ext cx="889451" cy="888485"/>
            </a:xfrm>
            <a:custGeom>
              <a:avLst/>
              <a:gdLst/>
              <a:ahLst/>
              <a:cxnLst/>
              <a:rect r="r" b="b" t="t" l="l"/>
              <a:pathLst>
                <a:path h="888485" w="889451">
                  <a:moveTo>
                    <a:pt x="444726" y="0"/>
                  </a:moveTo>
                  <a:cubicBezTo>
                    <a:pt x="199110" y="0"/>
                    <a:pt x="0" y="198894"/>
                    <a:pt x="0" y="444243"/>
                  </a:cubicBezTo>
                  <a:cubicBezTo>
                    <a:pt x="0" y="689591"/>
                    <a:pt x="199110" y="888485"/>
                    <a:pt x="444726" y="888485"/>
                  </a:cubicBezTo>
                  <a:cubicBezTo>
                    <a:pt x="690341" y="888485"/>
                    <a:pt x="889451" y="689591"/>
                    <a:pt x="889451" y="444243"/>
                  </a:cubicBezTo>
                  <a:cubicBezTo>
                    <a:pt x="889451" y="198894"/>
                    <a:pt x="690341" y="0"/>
                    <a:pt x="444726" y="0"/>
                  </a:cubicBezTo>
                  <a:close/>
                </a:path>
              </a:pathLst>
            </a:custGeom>
            <a:solidFill>
              <a:srgbClr val="F421B2"/>
            </a:solidFill>
          </p:spPr>
        </p:sp>
        <p:sp>
          <p:nvSpPr>
            <p:cNvPr name="TextBox 8" id="8"/>
            <p:cNvSpPr txBox="true"/>
            <p:nvPr/>
          </p:nvSpPr>
          <p:spPr>
            <a:xfrm>
              <a:off x="83386" y="45195"/>
              <a:ext cx="722679" cy="759994"/>
            </a:xfrm>
            <a:prstGeom prst="rect">
              <a:avLst/>
            </a:prstGeom>
          </p:spPr>
          <p:txBody>
            <a:bodyPr anchor="ctr" rtlCol="false" tIns="50800" lIns="50800" bIns="50800" rIns="50800"/>
            <a:lstStyle/>
            <a:p>
              <a:pPr algn="ctr">
                <a:lnSpc>
                  <a:spcPts val="2625"/>
                </a:lnSpc>
              </a:pPr>
            </a:p>
          </p:txBody>
        </p:sp>
      </p:grpSp>
      <p:grpSp>
        <p:nvGrpSpPr>
          <p:cNvPr name="Group 9" id="9"/>
          <p:cNvGrpSpPr/>
          <p:nvPr/>
        </p:nvGrpSpPr>
        <p:grpSpPr>
          <a:xfrm rot="0">
            <a:off x="2962485" y="0"/>
            <a:ext cx="5856255" cy="11712511"/>
            <a:chOff x="0" y="0"/>
            <a:chExt cx="3175000" cy="6350000"/>
          </a:xfrm>
        </p:grpSpPr>
        <p:sp>
          <p:nvSpPr>
            <p:cNvPr name="Freeform 10" id="10"/>
            <p:cNvSpPr/>
            <p:nvPr/>
          </p:nvSpPr>
          <p:spPr>
            <a:xfrm flipH="false" flipV="false" rot="0">
              <a:off x="0" y="0"/>
              <a:ext cx="3175000" cy="6350000"/>
            </a:xfrm>
            <a:custGeom>
              <a:avLst/>
              <a:gdLst/>
              <a:ahLst/>
              <a:cxnLst/>
              <a:rect r="r" b="b" t="t" l="l"/>
              <a:pathLst>
                <a:path h="6350000" w="3175000">
                  <a:moveTo>
                    <a:pt x="3175000" y="0"/>
                  </a:moveTo>
                  <a:lnTo>
                    <a:pt x="3175000" y="6350000"/>
                  </a:lnTo>
                  <a:cubicBezTo>
                    <a:pt x="1421498" y="6350000"/>
                    <a:pt x="0" y="4928502"/>
                    <a:pt x="0" y="3175000"/>
                  </a:cubicBezTo>
                  <a:cubicBezTo>
                    <a:pt x="0" y="1421498"/>
                    <a:pt x="1421498" y="0"/>
                    <a:pt x="3175000" y="0"/>
                  </a:cubicBezTo>
                  <a:close/>
                </a:path>
              </a:pathLst>
            </a:custGeom>
            <a:blipFill>
              <a:blip r:embed="rId4"/>
              <a:stretch>
                <a:fillRect l="-29750" t="0" r="-29749" b="0"/>
              </a:stretch>
            </a:blipFill>
          </p:spPr>
        </p:sp>
      </p:grpSp>
      <p:sp>
        <p:nvSpPr>
          <p:cNvPr name="Freeform 11" id="11"/>
          <p:cNvSpPr/>
          <p:nvPr/>
        </p:nvSpPr>
        <p:spPr>
          <a:xfrm flipH="false" flipV="false" rot="0">
            <a:off x="-799882" y="5433689"/>
            <a:ext cx="2378408" cy="2378408"/>
          </a:xfrm>
          <a:custGeom>
            <a:avLst/>
            <a:gdLst/>
            <a:ahLst/>
            <a:cxnLst/>
            <a:rect r="r" b="b" t="t" l="l"/>
            <a:pathLst>
              <a:path h="2378408" w="2378408">
                <a:moveTo>
                  <a:pt x="0" y="0"/>
                </a:moveTo>
                <a:lnTo>
                  <a:pt x="2378408" y="0"/>
                </a:lnTo>
                <a:lnTo>
                  <a:pt x="2378408" y="2378407"/>
                </a:lnTo>
                <a:lnTo>
                  <a:pt x="0" y="23784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7259300" y="4945476"/>
            <a:ext cx="1225470" cy="3464226"/>
          </a:xfrm>
          <a:custGeom>
            <a:avLst/>
            <a:gdLst/>
            <a:ahLst/>
            <a:cxnLst/>
            <a:rect r="r" b="b" t="t" l="l"/>
            <a:pathLst>
              <a:path h="3464226" w="1225470">
                <a:moveTo>
                  <a:pt x="0" y="0"/>
                </a:moveTo>
                <a:lnTo>
                  <a:pt x="1225470" y="0"/>
                </a:lnTo>
                <a:lnTo>
                  <a:pt x="1225470" y="3464226"/>
                </a:lnTo>
                <a:lnTo>
                  <a:pt x="0" y="34642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23413" y="-1055361"/>
            <a:ext cx="1225470" cy="3464226"/>
          </a:xfrm>
          <a:custGeom>
            <a:avLst/>
            <a:gdLst/>
            <a:ahLst/>
            <a:cxnLst/>
            <a:rect r="r" b="b" t="t" l="l"/>
            <a:pathLst>
              <a:path h="3464226" w="1225470">
                <a:moveTo>
                  <a:pt x="0" y="0"/>
                </a:moveTo>
                <a:lnTo>
                  <a:pt x="1225470" y="0"/>
                </a:lnTo>
                <a:lnTo>
                  <a:pt x="1225470" y="3464226"/>
                </a:lnTo>
                <a:lnTo>
                  <a:pt x="0" y="34642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5400000">
            <a:off x="16461696" y="937960"/>
            <a:ext cx="217579" cy="1377629"/>
            <a:chOff x="0" y="0"/>
            <a:chExt cx="40739" cy="257941"/>
          </a:xfrm>
        </p:grpSpPr>
        <p:sp>
          <p:nvSpPr>
            <p:cNvPr name="Freeform 15" id="15"/>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000000"/>
            </a:solidFill>
          </p:spPr>
        </p:sp>
        <p:sp>
          <p:nvSpPr>
            <p:cNvPr name="TextBox 16" id="16"/>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grpSp>
        <p:nvGrpSpPr>
          <p:cNvPr name="Group 17" id="17"/>
          <p:cNvGrpSpPr/>
          <p:nvPr/>
        </p:nvGrpSpPr>
        <p:grpSpPr>
          <a:xfrm rot="5400000">
            <a:off x="16461696" y="548586"/>
            <a:ext cx="217579" cy="1377629"/>
            <a:chOff x="0" y="0"/>
            <a:chExt cx="40739" cy="257941"/>
          </a:xfrm>
        </p:grpSpPr>
        <p:sp>
          <p:nvSpPr>
            <p:cNvPr name="Freeform 18" id="18"/>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F421B2"/>
            </a:solidFill>
          </p:spPr>
        </p:sp>
        <p:sp>
          <p:nvSpPr>
            <p:cNvPr name="TextBox 19" id="19"/>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sp>
        <p:nvSpPr>
          <p:cNvPr name="TextBox 20" id="20"/>
          <p:cNvSpPr txBox="true"/>
          <p:nvPr/>
        </p:nvSpPr>
        <p:spPr>
          <a:xfrm rot="0">
            <a:off x="9181011" y="6028900"/>
            <a:ext cx="6324345" cy="1402152"/>
          </a:xfrm>
          <a:prstGeom prst="rect">
            <a:avLst/>
          </a:prstGeom>
        </p:spPr>
        <p:txBody>
          <a:bodyPr anchor="t" rtlCol="false" tIns="0" lIns="0" bIns="0" rIns="0">
            <a:spAutoFit/>
          </a:bodyPr>
          <a:lstStyle/>
          <a:p>
            <a:pPr algn="l" marL="0" indent="0" lvl="0">
              <a:lnSpc>
                <a:spcPts val="10881"/>
              </a:lnSpc>
            </a:pPr>
            <a:r>
              <a:rPr lang="en-US" sz="9892">
                <a:solidFill>
                  <a:srgbClr val="FFFFFF"/>
                </a:solidFill>
                <a:latin typeface="League Spartan"/>
                <a:ea typeface="League Spartan"/>
                <a:cs typeface="League Spartan"/>
                <a:sym typeface="League Spartan"/>
              </a:rPr>
              <a:t>You</a:t>
            </a:r>
          </a:p>
        </p:txBody>
      </p:sp>
      <p:sp>
        <p:nvSpPr>
          <p:cNvPr name="TextBox 21" id="21"/>
          <p:cNvSpPr txBox="true"/>
          <p:nvPr/>
        </p:nvSpPr>
        <p:spPr>
          <a:xfrm rot="0">
            <a:off x="9144000" y="4749644"/>
            <a:ext cx="6324345" cy="1402152"/>
          </a:xfrm>
          <a:prstGeom prst="rect">
            <a:avLst/>
          </a:prstGeom>
        </p:spPr>
        <p:txBody>
          <a:bodyPr anchor="t" rtlCol="false" tIns="0" lIns="0" bIns="0" rIns="0">
            <a:spAutoFit/>
          </a:bodyPr>
          <a:lstStyle/>
          <a:p>
            <a:pPr algn="l" marL="0" indent="0" lvl="0">
              <a:lnSpc>
                <a:spcPts val="10881"/>
              </a:lnSpc>
            </a:pPr>
            <a:r>
              <a:rPr lang="en-US" sz="9892">
                <a:solidFill>
                  <a:srgbClr val="000000"/>
                </a:solidFill>
                <a:latin typeface="League Spartan"/>
                <a:ea typeface="League Spartan"/>
                <a:cs typeface="League Spartan"/>
                <a:sym typeface="League Spartan"/>
              </a:rPr>
              <a:t>Thank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53492" y="4381555"/>
            <a:ext cx="8881411" cy="888141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6208" t="0" r="-11666" b="0"/>
              </a:stretch>
            </a:blipFill>
          </p:spPr>
        </p:sp>
      </p:grpSp>
      <p:grpSp>
        <p:nvGrpSpPr>
          <p:cNvPr name="Group 4" id="4"/>
          <p:cNvGrpSpPr/>
          <p:nvPr/>
        </p:nvGrpSpPr>
        <p:grpSpPr>
          <a:xfrm rot="0">
            <a:off x="2219285" y="-1242025"/>
            <a:ext cx="5305651" cy="530565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t="0" r="-24906" b="0"/>
              </a:stretch>
            </a:blipFill>
          </p:spPr>
        </p:sp>
      </p:grpSp>
      <p:grpSp>
        <p:nvGrpSpPr>
          <p:cNvPr name="Group 6" id="6"/>
          <p:cNvGrpSpPr/>
          <p:nvPr/>
        </p:nvGrpSpPr>
        <p:grpSpPr>
          <a:xfrm rot="0">
            <a:off x="1451223" y="4702010"/>
            <a:ext cx="354616" cy="3546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9" id="9"/>
          <p:cNvGrpSpPr/>
          <p:nvPr/>
        </p:nvGrpSpPr>
        <p:grpSpPr>
          <a:xfrm rot="0">
            <a:off x="2041977" y="4702010"/>
            <a:ext cx="354616" cy="3546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2" id="12"/>
          <p:cNvGrpSpPr/>
          <p:nvPr/>
        </p:nvGrpSpPr>
        <p:grpSpPr>
          <a:xfrm rot="0">
            <a:off x="2634718" y="4702010"/>
            <a:ext cx="354616" cy="3546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15" id="15"/>
          <p:cNvSpPr/>
          <p:nvPr/>
        </p:nvSpPr>
        <p:spPr>
          <a:xfrm flipH="false" flipV="false" rot="1306181">
            <a:off x="11098379" y="6777414"/>
            <a:ext cx="2722775" cy="4194416"/>
          </a:xfrm>
          <a:custGeom>
            <a:avLst/>
            <a:gdLst/>
            <a:ahLst/>
            <a:cxnLst/>
            <a:rect r="r" b="b" t="t" l="l"/>
            <a:pathLst>
              <a:path h="4194416" w="2722775">
                <a:moveTo>
                  <a:pt x="0" y="0"/>
                </a:moveTo>
                <a:lnTo>
                  <a:pt x="2722774" y="0"/>
                </a:lnTo>
                <a:lnTo>
                  <a:pt x="2722774" y="4194416"/>
                </a:lnTo>
                <a:lnTo>
                  <a:pt x="0" y="4194416"/>
                </a:lnTo>
                <a:lnTo>
                  <a:pt x="0" y="0"/>
                </a:lnTo>
                <a:close/>
              </a:path>
            </a:pathLst>
          </a:custGeom>
          <a:blipFill>
            <a:blip r:embed="rId4">
              <a:alphaModFix amt="70000"/>
              <a:extLst>
                <a:ext uri="{96DAC541-7B7A-43D3-8B79-37D633B846F1}">
                  <asvg:svgBlip xmlns:asvg="http://schemas.microsoft.com/office/drawing/2016/SVG/main" r:embed="rId5"/>
                </a:ext>
              </a:extLst>
            </a:blip>
            <a:stretch>
              <a:fillRect l="0" t="-86464" r="-225263" b="-24677"/>
            </a:stretch>
          </a:blipFill>
          <a:ln cap="sq">
            <a:noFill/>
            <a:prstDash val="solid"/>
            <a:miter/>
          </a:ln>
        </p:spPr>
      </p:sp>
      <p:sp>
        <p:nvSpPr>
          <p:cNvPr name="Freeform 16" id="16"/>
          <p:cNvSpPr/>
          <p:nvPr/>
        </p:nvSpPr>
        <p:spPr>
          <a:xfrm flipH="false" flipV="false" rot="-448757">
            <a:off x="4413158" y="-13476"/>
            <a:ext cx="3418722" cy="3913696"/>
          </a:xfrm>
          <a:custGeom>
            <a:avLst/>
            <a:gdLst/>
            <a:ahLst/>
            <a:cxnLst/>
            <a:rect r="r" b="b" t="t" l="l"/>
            <a:pathLst>
              <a:path h="3913696" w="3418722">
                <a:moveTo>
                  <a:pt x="0" y="0"/>
                </a:moveTo>
                <a:lnTo>
                  <a:pt x="3418722" y="0"/>
                </a:lnTo>
                <a:lnTo>
                  <a:pt x="3418722" y="3913696"/>
                </a:lnTo>
                <a:lnTo>
                  <a:pt x="0" y="3913696"/>
                </a:lnTo>
                <a:lnTo>
                  <a:pt x="0" y="0"/>
                </a:lnTo>
                <a:close/>
              </a:path>
            </a:pathLst>
          </a:custGeom>
          <a:blipFill>
            <a:blip r:embed="rId4">
              <a:alphaModFix amt="70000"/>
              <a:extLst>
                <a:ext uri="{96DAC541-7B7A-43D3-8B79-37D633B846F1}">
                  <asvg:svgBlip xmlns:asvg="http://schemas.microsoft.com/office/drawing/2016/SVG/main" r:embed="rId5"/>
                </a:ext>
              </a:extLst>
            </a:blip>
            <a:stretch>
              <a:fillRect l="-69864" t="-48381" r="0" b="0"/>
            </a:stretch>
          </a:blipFill>
        </p:spPr>
      </p:sp>
      <p:grpSp>
        <p:nvGrpSpPr>
          <p:cNvPr name="Group 17" id="17"/>
          <p:cNvGrpSpPr/>
          <p:nvPr/>
        </p:nvGrpSpPr>
        <p:grpSpPr>
          <a:xfrm rot="0">
            <a:off x="-1540919" y="6744227"/>
            <a:ext cx="9612115" cy="9464260"/>
            <a:chOff x="0" y="0"/>
            <a:chExt cx="825498" cy="812800"/>
          </a:xfrm>
        </p:grpSpPr>
        <p:sp>
          <p:nvSpPr>
            <p:cNvPr name="Freeform 18" id="18"/>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EBEBEB"/>
            </a:solidFill>
          </p:spPr>
        </p:sp>
        <p:sp>
          <p:nvSpPr>
            <p:cNvPr name="TextBox 19" id="19"/>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20" id="20"/>
          <p:cNvGrpSpPr/>
          <p:nvPr/>
        </p:nvGrpSpPr>
        <p:grpSpPr>
          <a:xfrm rot="0">
            <a:off x="15529230" y="-3202841"/>
            <a:ext cx="6772373" cy="6668199"/>
            <a:chOff x="0" y="0"/>
            <a:chExt cx="825498" cy="812800"/>
          </a:xfrm>
        </p:grpSpPr>
        <p:sp>
          <p:nvSpPr>
            <p:cNvPr name="Freeform 21" id="21"/>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EBEBEB"/>
            </a:solidFill>
          </p:spPr>
        </p:sp>
        <p:sp>
          <p:nvSpPr>
            <p:cNvPr name="TextBox 22" id="22"/>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sp>
        <p:nvSpPr>
          <p:cNvPr name="Freeform 23" id="23"/>
          <p:cNvSpPr/>
          <p:nvPr/>
        </p:nvSpPr>
        <p:spPr>
          <a:xfrm flipH="false" flipV="false" rot="0">
            <a:off x="16676171" y="-1785336"/>
            <a:ext cx="3907090" cy="3907090"/>
          </a:xfrm>
          <a:custGeom>
            <a:avLst/>
            <a:gdLst/>
            <a:ahLst/>
            <a:cxnLst/>
            <a:rect r="r" b="b" t="t" l="l"/>
            <a:pathLst>
              <a:path h="3907090" w="3907090">
                <a:moveTo>
                  <a:pt x="0" y="0"/>
                </a:moveTo>
                <a:lnTo>
                  <a:pt x="3907090" y="0"/>
                </a:lnTo>
                <a:lnTo>
                  <a:pt x="3907090" y="3907090"/>
                </a:lnTo>
                <a:lnTo>
                  <a:pt x="0" y="3907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8721513" y="1950304"/>
            <a:ext cx="7663021" cy="1515054"/>
          </a:xfrm>
          <a:prstGeom prst="rect">
            <a:avLst/>
          </a:prstGeom>
        </p:spPr>
        <p:txBody>
          <a:bodyPr anchor="t" rtlCol="false" tIns="0" lIns="0" bIns="0" rIns="0">
            <a:spAutoFit/>
          </a:bodyPr>
          <a:lstStyle/>
          <a:p>
            <a:pPr algn="r" marL="0" indent="0" lvl="0">
              <a:lnSpc>
                <a:spcPts val="12352"/>
              </a:lnSpc>
              <a:spcBef>
                <a:spcPct val="0"/>
              </a:spcBef>
            </a:pPr>
            <a:r>
              <a:rPr lang="en-US" sz="8823">
                <a:solidFill>
                  <a:srgbClr val="F421B2"/>
                </a:solidFill>
                <a:latin typeface="League Spartan"/>
                <a:ea typeface="League Spartan"/>
                <a:cs typeface="League Spartan"/>
                <a:sym typeface="League Spartan"/>
              </a:rPr>
              <a:t>Introduction</a:t>
            </a:r>
          </a:p>
        </p:txBody>
      </p:sp>
      <p:sp>
        <p:nvSpPr>
          <p:cNvPr name="TextBox 25" id="25"/>
          <p:cNvSpPr txBox="true"/>
          <p:nvPr/>
        </p:nvSpPr>
        <p:spPr>
          <a:xfrm rot="0">
            <a:off x="1451223" y="5599551"/>
            <a:ext cx="8360177" cy="3811392"/>
          </a:xfrm>
          <a:prstGeom prst="rect">
            <a:avLst/>
          </a:prstGeom>
        </p:spPr>
        <p:txBody>
          <a:bodyPr anchor="t" rtlCol="false" tIns="0" lIns="0" bIns="0" rIns="0">
            <a:spAutoFit/>
          </a:bodyPr>
          <a:lstStyle/>
          <a:p>
            <a:pPr algn="just" marL="0" indent="0" lvl="0">
              <a:lnSpc>
                <a:spcPts val="3073"/>
              </a:lnSpc>
              <a:spcBef>
                <a:spcPct val="0"/>
              </a:spcBef>
            </a:pPr>
            <a:r>
              <a:rPr lang="en-US" sz="2195">
                <a:solidFill>
                  <a:srgbClr val="181818"/>
                </a:solidFill>
                <a:latin typeface="Poppins"/>
                <a:ea typeface="Poppins"/>
                <a:cs typeface="Poppins"/>
                <a:sym typeface="Poppins"/>
              </a:rPr>
              <a:t>This analysis</a:t>
            </a:r>
            <a:r>
              <a:rPr lang="en-US" sz="2195" strike="noStrike" u="none">
                <a:solidFill>
                  <a:srgbClr val="181818"/>
                </a:solidFill>
                <a:latin typeface="Poppins"/>
                <a:ea typeface="Poppins"/>
                <a:cs typeface="Poppins"/>
                <a:sym typeface="Poppins"/>
              </a:rPr>
              <a:t> examines a short conversation between a university student and a nurse during a routine health check at a campus clinic. The purpose of this analysis is to identify and explain the communicative components found in the dialogue using Dell Hymes’ SPEAKING model. Through this framework, we can understand how context, participants, language, norms, and cultural expectations work together to shape the communication. This approach helps reveal not only what is said, but also how and why the interaction unfolds the way it does.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01754" y="0"/>
            <a:ext cx="4257546" cy="6150663"/>
            <a:chOff x="0" y="0"/>
            <a:chExt cx="653427" cy="943974"/>
          </a:xfrm>
        </p:grpSpPr>
        <p:sp>
          <p:nvSpPr>
            <p:cNvPr name="Freeform 3" id="3"/>
            <p:cNvSpPr/>
            <p:nvPr/>
          </p:nvSpPr>
          <p:spPr>
            <a:xfrm flipH="false" flipV="false" rot="0">
              <a:off x="0" y="0"/>
              <a:ext cx="653427" cy="943974"/>
            </a:xfrm>
            <a:custGeom>
              <a:avLst/>
              <a:gdLst/>
              <a:ahLst/>
              <a:cxnLst/>
              <a:rect r="r" b="b" t="t" l="l"/>
              <a:pathLst>
                <a:path h="943974" w="653427">
                  <a:moveTo>
                    <a:pt x="0" y="0"/>
                  </a:moveTo>
                  <a:lnTo>
                    <a:pt x="653427" y="0"/>
                  </a:lnTo>
                  <a:lnTo>
                    <a:pt x="653427" y="943974"/>
                  </a:lnTo>
                  <a:lnTo>
                    <a:pt x="0" y="943974"/>
                  </a:lnTo>
                  <a:close/>
                </a:path>
              </a:pathLst>
            </a:custGeom>
            <a:blipFill>
              <a:blip r:embed="rId2"/>
              <a:stretch>
                <a:fillRect l="0" t="-1948" r="0" b="-1948"/>
              </a:stretch>
            </a:blipFill>
          </p:spPr>
        </p:sp>
      </p:grpSp>
      <p:sp>
        <p:nvSpPr>
          <p:cNvPr name="Freeform 4" id="4"/>
          <p:cNvSpPr/>
          <p:nvPr/>
        </p:nvSpPr>
        <p:spPr>
          <a:xfrm flipH="false" flipV="false" rot="5400000">
            <a:off x="3133121" y="903724"/>
            <a:ext cx="2507043" cy="4829508"/>
          </a:xfrm>
          <a:custGeom>
            <a:avLst/>
            <a:gdLst/>
            <a:ahLst/>
            <a:cxnLst/>
            <a:rect r="r" b="b" t="t" l="l"/>
            <a:pathLst>
              <a:path h="4829508" w="2507043">
                <a:moveTo>
                  <a:pt x="0" y="0"/>
                </a:moveTo>
                <a:lnTo>
                  <a:pt x="2507043" y="0"/>
                </a:lnTo>
                <a:lnTo>
                  <a:pt x="2507043" y="4829508"/>
                </a:lnTo>
                <a:lnTo>
                  <a:pt x="0" y="4829508"/>
                </a:lnTo>
                <a:lnTo>
                  <a:pt x="0" y="0"/>
                </a:lnTo>
                <a:close/>
              </a:path>
            </a:pathLst>
          </a:custGeom>
          <a:blipFill>
            <a:blip r:embed="rId3">
              <a:extLst>
                <a:ext uri="{96DAC541-7B7A-43D3-8B79-37D633B846F1}">
                  <asvg:svgBlip xmlns:asvg="http://schemas.microsoft.com/office/drawing/2016/SVG/main" r:embed="rId4"/>
                </a:ext>
              </a:extLst>
            </a:blip>
            <a:stretch>
              <a:fillRect l="0" t="-64347" r="-231231" b="-7598"/>
            </a:stretch>
          </a:blipFill>
          <a:ln cap="sq">
            <a:noFill/>
            <a:prstDash val="solid"/>
            <a:miter/>
          </a:ln>
        </p:spPr>
      </p:sp>
      <p:sp>
        <p:nvSpPr>
          <p:cNvPr name="TextBox 5" id="5"/>
          <p:cNvSpPr txBox="true"/>
          <p:nvPr/>
        </p:nvSpPr>
        <p:spPr>
          <a:xfrm rot="0">
            <a:off x="1341964" y="1468105"/>
            <a:ext cx="11132487" cy="1398072"/>
          </a:xfrm>
          <a:prstGeom prst="rect">
            <a:avLst/>
          </a:prstGeom>
        </p:spPr>
        <p:txBody>
          <a:bodyPr anchor="t" rtlCol="false" tIns="0" lIns="0" bIns="0" rIns="0">
            <a:spAutoFit/>
          </a:bodyPr>
          <a:lstStyle/>
          <a:p>
            <a:pPr algn="l" marL="0" indent="0" lvl="0">
              <a:lnSpc>
                <a:spcPts val="11411"/>
              </a:lnSpc>
              <a:spcBef>
                <a:spcPct val="0"/>
              </a:spcBef>
            </a:pPr>
            <a:r>
              <a:rPr lang="en-US" sz="8151">
                <a:solidFill>
                  <a:srgbClr val="000000"/>
                </a:solidFill>
                <a:latin typeface="League Spartan"/>
                <a:ea typeface="League Spartan"/>
                <a:cs typeface="League Spartan"/>
                <a:sym typeface="League Spartan"/>
              </a:rPr>
              <a:t>Dialogs</a:t>
            </a:r>
          </a:p>
        </p:txBody>
      </p:sp>
      <p:sp>
        <p:nvSpPr>
          <p:cNvPr name="Freeform 6" id="6"/>
          <p:cNvSpPr/>
          <p:nvPr/>
        </p:nvSpPr>
        <p:spPr>
          <a:xfrm flipH="false" flipV="false" rot="0">
            <a:off x="11546739" y="-902429"/>
            <a:ext cx="2910030" cy="2910030"/>
          </a:xfrm>
          <a:custGeom>
            <a:avLst/>
            <a:gdLst/>
            <a:ahLst/>
            <a:cxnLst/>
            <a:rect r="r" b="b" t="t" l="l"/>
            <a:pathLst>
              <a:path h="2910030" w="2910030">
                <a:moveTo>
                  <a:pt x="0" y="0"/>
                </a:moveTo>
                <a:lnTo>
                  <a:pt x="2910030" y="0"/>
                </a:lnTo>
                <a:lnTo>
                  <a:pt x="2910030" y="2910030"/>
                </a:lnTo>
                <a:lnTo>
                  <a:pt x="0" y="2910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1113648" y="5074634"/>
            <a:ext cx="354616" cy="3546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0" id="10"/>
          <p:cNvGrpSpPr/>
          <p:nvPr/>
        </p:nvGrpSpPr>
        <p:grpSpPr>
          <a:xfrm rot="0">
            <a:off x="11704402" y="5074634"/>
            <a:ext cx="354616" cy="3546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3" id="13"/>
          <p:cNvGrpSpPr/>
          <p:nvPr/>
        </p:nvGrpSpPr>
        <p:grpSpPr>
          <a:xfrm rot="0">
            <a:off x="12297143" y="5074634"/>
            <a:ext cx="354616" cy="35461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16" id="16"/>
          <p:cNvSpPr/>
          <p:nvPr/>
        </p:nvSpPr>
        <p:spPr>
          <a:xfrm flipH="false" flipV="false" rot="0">
            <a:off x="6908207" y="1386586"/>
            <a:ext cx="621015" cy="621015"/>
          </a:xfrm>
          <a:custGeom>
            <a:avLst/>
            <a:gdLst/>
            <a:ahLst/>
            <a:cxnLst/>
            <a:rect r="r" b="b" t="t" l="l"/>
            <a:pathLst>
              <a:path h="621015" w="621015">
                <a:moveTo>
                  <a:pt x="0" y="0"/>
                </a:moveTo>
                <a:lnTo>
                  <a:pt x="621015" y="0"/>
                </a:lnTo>
                <a:lnTo>
                  <a:pt x="621015" y="621015"/>
                </a:lnTo>
                <a:lnTo>
                  <a:pt x="0" y="621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139244" y="2980082"/>
            <a:ext cx="11537926" cy="6541306"/>
          </a:xfrm>
          <a:prstGeom prst="rect">
            <a:avLst/>
          </a:prstGeom>
        </p:spPr>
        <p:txBody>
          <a:bodyPr anchor="t" rtlCol="false" tIns="0" lIns="0" bIns="0" rIns="0">
            <a:spAutoFit/>
          </a:bodyPr>
          <a:lstStyle/>
          <a:p>
            <a:pPr algn="l">
              <a:lnSpc>
                <a:spcPts val="4029"/>
              </a:lnSpc>
            </a:pPr>
            <a:r>
              <a:rPr lang="en-US" sz="2154" b="true">
                <a:solidFill>
                  <a:srgbClr val="000000"/>
                </a:solidFill>
                <a:latin typeface="Poppins Medium"/>
                <a:ea typeface="Poppins Medium"/>
                <a:cs typeface="Poppins Medium"/>
                <a:sym typeface="Poppins Medium"/>
              </a:rPr>
              <a:t>Nurse: Good morning. How can I help you today? </a:t>
            </a:r>
          </a:p>
          <a:p>
            <a:pPr algn="l">
              <a:lnSpc>
                <a:spcPts val="4029"/>
              </a:lnSpc>
            </a:pPr>
            <a:r>
              <a:rPr lang="en-US" sz="2154" b="true">
                <a:solidFill>
                  <a:srgbClr val="000000"/>
                </a:solidFill>
                <a:latin typeface="Poppins Medium"/>
                <a:ea typeface="Poppins Medium"/>
                <a:cs typeface="Poppins Medium"/>
                <a:sym typeface="Poppins Medium"/>
              </a:rPr>
              <a:t>Stud</a:t>
            </a:r>
            <a:r>
              <a:rPr lang="en-US" b="true" sz="2154">
                <a:solidFill>
                  <a:srgbClr val="000000"/>
                </a:solidFill>
                <a:latin typeface="Poppins Medium"/>
                <a:ea typeface="Poppins Medium"/>
                <a:cs typeface="Poppins Medium"/>
                <a:sym typeface="Poppins Medium"/>
              </a:rPr>
              <a:t>ent: Good morning, Miss. I’ve been feeling dizzy since yesterday, so I wanted to get checked. </a:t>
            </a:r>
          </a:p>
          <a:p>
            <a:pPr algn="l">
              <a:lnSpc>
                <a:spcPts val="4029"/>
              </a:lnSpc>
            </a:pPr>
            <a:r>
              <a:rPr lang="en-US" b="true" sz="2154">
                <a:solidFill>
                  <a:srgbClr val="000000"/>
                </a:solidFill>
                <a:latin typeface="Poppins Medium"/>
                <a:ea typeface="Poppins Medium"/>
                <a:cs typeface="Poppins Medium"/>
                <a:sym typeface="Poppins Medium"/>
              </a:rPr>
              <a:t>Nurse: I see. Have you eaten properly today? </a:t>
            </a:r>
          </a:p>
          <a:p>
            <a:pPr algn="l">
              <a:lnSpc>
                <a:spcPts val="4029"/>
              </a:lnSpc>
            </a:pPr>
            <a:r>
              <a:rPr lang="en-US" b="true" sz="2154">
                <a:solidFill>
                  <a:srgbClr val="000000"/>
                </a:solidFill>
                <a:latin typeface="Poppins Medium"/>
                <a:ea typeface="Poppins Medium"/>
                <a:cs typeface="Poppins Medium"/>
                <a:sym typeface="Poppins Medium"/>
              </a:rPr>
              <a:t>Student: Yes, I had breakfast before class. </a:t>
            </a:r>
          </a:p>
          <a:p>
            <a:pPr algn="l">
              <a:lnSpc>
                <a:spcPts val="4029"/>
              </a:lnSpc>
            </a:pPr>
            <a:r>
              <a:rPr lang="en-US" b="true" sz="2154">
                <a:solidFill>
                  <a:srgbClr val="000000"/>
                </a:solidFill>
                <a:latin typeface="Poppins Medium"/>
                <a:ea typeface="Poppins Medium"/>
                <a:cs typeface="Poppins Medium"/>
                <a:sym typeface="Poppins Medium"/>
              </a:rPr>
              <a:t>Nurse: Good. Did the dizziness start suddenly, or has it been happening often? </a:t>
            </a:r>
          </a:p>
          <a:p>
            <a:pPr algn="l">
              <a:lnSpc>
                <a:spcPts val="4029"/>
              </a:lnSpc>
            </a:pPr>
            <a:r>
              <a:rPr lang="en-US" b="true" sz="2154">
                <a:solidFill>
                  <a:srgbClr val="000000"/>
                </a:solidFill>
                <a:latin typeface="Poppins Medium"/>
                <a:ea typeface="Poppins Medium"/>
                <a:cs typeface="Poppins Medium"/>
                <a:sym typeface="Poppins Medium"/>
              </a:rPr>
              <a:t>Student: It started yesterday afternoon, but it got worse this morning. </a:t>
            </a:r>
          </a:p>
          <a:p>
            <a:pPr algn="l">
              <a:lnSpc>
                <a:spcPts val="4029"/>
              </a:lnSpc>
            </a:pPr>
            <a:r>
              <a:rPr lang="en-US" b="true" sz="2154">
                <a:solidFill>
                  <a:srgbClr val="000000"/>
                </a:solidFill>
                <a:latin typeface="Poppins Medium"/>
                <a:ea typeface="Poppins Medium"/>
                <a:cs typeface="Poppins Medium"/>
                <a:sym typeface="Poppins Medium"/>
              </a:rPr>
              <a:t>Nurse: Alright. I’ll check your temperature and blood pressure first. Please sit down and relax. </a:t>
            </a:r>
          </a:p>
          <a:p>
            <a:pPr algn="l">
              <a:lnSpc>
                <a:spcPts val="4029"/>
              </a:lnSpc>
            </a:pPr>
            <a:r>
              <a:rPr lang="en-US" b="true" sz="2154">
                <a:solidFill>
                  <a:srgbClr val="000000"/>
                </a:solidFill>
                <a:latin typeface="Poppins Medium"/>
                <a:ea typeface="Poppins Medium"/>
                <a:cs typeface="Poppins Medium"/>
                <a:sym typeface="Poppins Medium"/>
              </a:rPr>
              <a:t>Student: Okay. </a:t>
            </a:r>
          </a:p>
          <a:p>
            <a:pPr algn="l">
              <a:lnSpc>
                <a:spcPts val="4029"/>
              </a:lnSpc>
            </a:pPr>
            <a:r>
              <a:rPr lang="en-US" b="true" sz="2154">
                <a:solidFill>
                  <a:srgbClr val="000000"/>
                </a:solidFill>
                <a:latin typeface="Poppins Medium"/>
                <a:ea typeface="Poppins Medium"/>
                <a:cs typeface="Poppins Medium"/>
                <a:sym typeface="Poppins Medium"/>
              </a:rPr>
              <a:t>Nurse: Your temperature is normal, but your blood pressure is a bit low. Have you been sleeping well? </a:t>
            </a:r>
          </a:p>
          <a:p>
            <a:pPr algn="l">
              <a:lnSpc>
                <a:spcPts val="4029"/>
              </a:lnSpc>
            </a:pPr>
            <a:r>
              <a:rPr lang="en-US" b="true" sz="2154">
                <a:solidFill>
                  <a:srgbClr val="000000"/>
                </a:solidFill>
                <a:latin typeface="Poppins Medium"/>
                <a:ea typeface="Poppins Medium"/>
                <a:cs typeface="Poppins Medium"/>
                <a:sym typeface="Poppins Medium"/>
              </a:rPr>
              <a:t>Student: Not really. I stayed up late working on assignments.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01754" y="0"/>
            <a:ext cx="4257546" cy="6150663"/>
            <a:chOff x="0" y="0"/>
            <a:chExt cx="653427" cy="943974"/>
          </a:xfrm>
        </p:grpSpPr>
        <p:sp>
          <p:nvSpPr>
            <p:cNvPr name="Freeform 3" id="3"/>
            <p:cNvSpPr/>
            <p:nvPr/>
          </p:nvSpPr>
          <p:spPr>
            <a:xfrm flipH="false" flipV="false" rot="0">
              <a:off x="0" y="0"/>
              <a:ext cx="653427" cy="943974"/>
            </a:xfrm>
            <a:custGeom>
              <a:avLst/>
              <a:gdLst/>
              <a:ahLst/>
              <a:cxnLst/>
              <a:rect r="r" b="b" t="t" l="l"/>
              <a:pathLst>
                <a:path h="943974" w="653427">
                  <a:moveTo>
                    <a:pt x="0" y="0"/>
                  </a:moveTo>
                  <a:lnTo>
                    <a:pt x="653427" y="0"/>
                  </a:lnTo>
                  <a:lnTo>
                    <a:pt x="653427" y="943974"/>
                  </a:lnTo>
                  <a:lnTo>
                    <a:pt x="0" y="943974"/>
                  </a:lnTo>
                  <a:close/>
                </a:path>
              </a:pathLst>
            </a:custGeom>
            <a:blipFill>
              <a:blip r:embed="rId2"/>
              <a:stretch>
                <a:fillRect l="0" t="-1948" r="0" b="-1948"/>
              </a:stretch>
            </a:blipFill>
          </p:spPr>
        </p:sp>
      </p:grpSp>
      <p:sp>
        <p:nvSpPr>
          <p:cNvPr name="Freeform 4" id="4"/>
          <p:cNvSpPr/>
          <p:nvPr/>
        </p:nvSpPr>
        <p:spPr>
          <a:xfrm flipH="false" flipV="false" rot="5400000">
            <a:off x="3133121" y="903724"/>
            <a:ext cx="2507043" cy="4829508"/>
          </a:xfrm>
          <a:custGeom>
            <a:avLst/>
            <a:gdLst/>
            <a:ahLst/>
            <a:cxnLst/>
            <a:rect r="r" b="b" t="t" l="l"/>
            <a:pathLst>
              <a:path h="4829508" w="2507043">
                <a:moveTo>
                  <a:pt x="0" y="0"/>
                </a:moveTo>
                <a:lnTo>
                  <a:pt x="2507043" y="0"/>
                </a:lnTo>
                <a:lnTo>
                  <a:pt x="2507043" y="4829508"/>
                </a:lnTo>
                <a:lnTo>
                  <a:pt x="0" y="4829508"/>
                </a:lnTo>
                <a:lnTo>
                  <a:pt x="0" y="0"/>
                </a:lnTo>
                <a:close/>
              </a:path>
            </a:pathLst>
          </a:custGeom>
          <a:blipFill>
            <a:blip r:embed="rId3">
              <a:extLst>
                <a:ext uri="{96DAC541-7B7A-43D3-8B79-37D633B846F1}">
                  <asvg:svgBlip xmlns:asvg="http://schemas.microsoft.com/office/drawing/2016/SVG/main" r:embed="rId4"/>
                </a:ext>
              </a:extLst>
            </a:blip>
            <a:stretch>
              <a:fillRect l="0" t="-64347" r="-231231" b="-7598"/>
            </a:stretch>
          </a:blipFill>
          <a:ln cap="sq">
            <a:noFill/>
            <a:prstDash val="solid"/>
            <a:miter/>
          </a:ln>
        </p:spPr>
      </p:sp>
      <p:sp>
        <p:nvSpPr>
          <p:cNvPr name="TextBox 5" id="5"/>
          <p:cNvSpPr txBox="true"/>
          <p:nvPr/>
        </p:nvSpPr>
        <p:spPr>
          <a:xfrm rot="0">
            <a:off x="1341964" y="1468105"/>
            <a:ext cx="11132487" cy="1398072"/>
          </a:xfrm>
          <a:prstGeom prst="rect">
            <a:avLst/>
          </a:prstGeom>
        </p:spPr>
        <p:txBody>
          <a:bodyPr anchor="t" rtlCol="false" tIns="0" lIns="0" bIns="0" rIns="0">
            <a:spAutoFit/>
          </a:bodyPr>
          <a:lstStyle/>
          <a:p>
            <a:pPr algn="l" marL="0" indent="0" lvl="0">
              <a:lnSpc>
                <a:spcPts val="11411"/>
              </a:lnSpc>
              <a:spcBef>
                <a:spcPct val="0"/>
              </a:spcBef>
            </a:pPr>
            <a:r>
              <a:rPr lang="en-US" sz="8151">
                <a:solidFill>
                  <a:srgbClr val="000000"/>
                </a:solidFill>
                <a:latin typeface="League Spartan"/>
                <a:ea typeface="League Spartan"/>
                <a:cs typeface="League Spartan"/>
                <a:sym typeface="League Spartan"/>
              </a:rPr>
              <a:t>Dialogs</a:t>
            </a:r>
          </a:p>
        </p:txBody>
      </p:sp>
      <p:sp>
        <p:nvSpPr>
          <p:cNvPr name="Freeform 6" id="6"/>
          <p:cNvSpPr/>
          <p:nvPr/>
        </p:nvSpPr>
        <p:spPr>
          <a:xfrm flipH="false" flipV="false" rot="0">
            <a:off x="11546739" y="-902429"/>
            <a:ext cx="2910030" cy="2910030"/>
          </a:xfrm>
          <a:custGeom>
            <a:avLst/>
            <a:gdLst/>
            <a:ahLst/>
            <a:cxnLst/>
            <a:rect r="r" b="b" t="t" l="l"/>
            <a:pathLst>
              <a:path h="2910030" w="2910030">
                <a:moveTo>
                  <a:pt x="0" y="0"/>
                </a:moveTo>
                <a:lnTo>
                  <a:pt x="2910030" y="0"/>
                </a:lnTo>
                <a:lnTo>
                  <a:pt x="2910030" y="2910030"/>
                </a:lnTo>
                <a:lnTo>
                  <a:pt x="0" y="2910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1113648" y="5074634"/>
            <a:ext cx="354616" cy="3546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0" id="10"/>
          <p:cNvGrpSpPr/>
          <p:nvPr/>
        </p:nvGrpSpPr>
        <p:grpSpPr>
          <a:xfrm rot="0">
            <a:off x="11704402" y="5074634"/>
            <a:ext cx="354616" cy="3546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3" id="13"/>
          <p:cNvGrpSpPr/>
          <p:nvPr/>
        </p:nvGrpSpPr>
        <p:grpSpPr>
          <a:xfrm rot="0">
            <a:off x="12297143" y="5074634"/>
            <a:ext cx="354616" cy="35461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16" id="16"/>
          <p:cNvSpPr/>
          <p:nvPr/>
        </p:nvSpPr>
        <p:spPr>
          <a:xfrm flipH="false" flipV="false" rot="0">
            <a:off x="6908207" y="1386586"/>
            <a:ext cx="621015" cy="621015"/>
          </a:xfrm>
          <a:custGeom>
            <a:avLst/>
            <a:gdLst/>
            <a:ahLst/>
            <a:cxnLst/>
            <a:rect r="r" b="b" t="t" l="l"/>
            <a:pathLst>
              <a:path h="621015" w="621015">
                <a:moveTo>
                  <a:pt x="0" y="0"/>
                </a:moveTo>
                <a:lnTo>
                  <a:pt x="621015" y="0"/>
                </a:lnTo>
                <a:lnTo>
                  <a:pt x="621015" y="621015"/>
                </a:lnTo>
                <a:lnTo>
                  <a:pt x="0" y="621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139244" y="4089089"/>
            <a:ext cx="11537926" cy="3512356"/>
          </a:xfrm>
          <a:prstGeom prst="rect">
            <a:avLst/>
          </a:prstGeom>
        </p:spPr>
        <p:txBody>
          <a:bodyPr anchor="t" rtlCol="false" tIns="0" lIns="0" bIns="0" rIns="0">
            <a:spAutoFit/>
          </a:bodyPr>
          <a:lstStyle/>
          <a:p>
            <a:pPr algn="l">
              <a:lnSpc>
                <a:spcPts val="4029"/>
              </a:lnSpc>
            </a:pPr>
            <a:r>
              <a:rPr lang="en-US" sz="2154" b="true">
                <a:solidFill>
                  <a:srgbClr val="000000"/>
                </a:solidFill>
                <a:latin typeface="Poppins Medium"/>
                <a:ea typeface="Poppins Medium"/>
                <a:cs typeface="Poppins Medium"/>
                <a:sym typeface="Poppins Medium"/>
              </a:rPr>
              <a:t>Nurse: That might be the cause. Make sur</a:t>
            </a:r>
            <a:r>
              <a:rPr lang="en-US" b="true" sz="2154">
                <a:solidFill>
                  <a:srgbClr val="000000"/>
                </a:solidFill>
                <a:latin typeface="Poppins Medium"/>
                <a:ea typeface="Poppins Medium"/>
                <a:cs typeface="Poppins Medium"/>
                <a:sym typeface="Poppins Medium"/>
              </a:rPr>
              <a:t>e you rest enough and drink more water. I’ll give you some vitamins too. </a:t>
            </a:r>
          </a:p>
          <a:p>
            <a:pPr algn="l">
              <a:lnSpc>
                <a:spcPts val="4029"/>
              </a:lnSpc>
            </a:pPr>
            <a:r>
              <a:rPr lang="en-US" b="true" sz="2154">
                <a:solidFill>
                  <a:srgbClr val="000000"/>
                </a:solidFill>
                <a:latin typeface="Poppins Medium"/>
                <a:ea typeface="Poppins Medium"/>
                <a:cs typeface="Poppins Medium"/>
                <a:sym typeface="Poppins Medium"/>
              </a:rPr>
              <a:t>Student: Thank you. Should I be worried? </a:t>
            </a:r>
          </a:p>
          <a:p>
            <a:pPr algn="l">
              <a:lnSpc>
                <a:spcPts val="4029"/>
              </a:lnSpc>
            </a:pPr>
            <a:r>
              <a:rPr lang="en-US" b="true" sz="2154">
                <a:solidFill>
                  <a:srgbClr val="000000"/>
                </a:solidFill>
                <a:latin typeface="Poppins Medium"/>
                <a:ea typeface="Poppins Medium"/>
                <a:cs typeface="Poppins Medium"/>
                <a:sym typeface="Poppins Medium"/>
              </a:rPr>
              <a:t>Nurse: No, it isn’t serious. Just take care of your rest. If it doesn’t improve in two days, come back. </a:t>
            </a:r>
          </a:p>
          <a:p>
            <a:pPr algn="l">
              <a:lnSpc>
                <a:spcPts val="4029"/>
              </a:lnSpc>
            </a:pPr>
            <a:r>
              <a:rPr lang="en-US" b="true" sz="2154">
                <a:solidFill>
                  <a:srgbClr val="000000"/>
                </a:solidFill>
                <a:latin typeface="Poppins Medium"/>
                <a:ea typeface="Poppins Medium"/>
                <a:cs typeface="Poppins Medium"/>
                <a:sym typeface="Poppins Medium"/>
              </a:rPr>
              <a:t>Student: Alright, thank you for helping me. </a:t>
            </a:r>
          </a:p>
          <a:p>
            <a:pPr algn="l">
              <a:lnSpc>
                <a:spcPts val="4029"/>
              </a:lnSpc>
            </a:pPr>
            <a:r>
              <a:rPr lang="en-US" b="true" sz="2154">
                <a:solidFill>
                  <a:srgbClr val="000000"/>
                </a:solidFill>
                <a:latin typeface="Poppins Medium"/>
                <a:ea typeface="Poppins Medium"/>
                <a:cs typeface="Poppins Medium"/>
                <a:sym typeface="Poppins Medium"/>
              </a:rPr>
              <a:t>Nurse: You’re welcome. Get well soon.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49622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22119" y="1809400"/>
            <a:ext cx="6772373" cy="6668199"/>
            <a:chOff x="0" y="0"/>
            <a:chExt cx="825498" cy="812800"/>
          </a:xfrm>
        </p:grpSpPr>
        <p:sp>
          <p:nvSpPr>
            <p:cNvPr name="Freeform 4" id="4"/>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F421B2"/>
            </a:solidFill>
          </p:spPr>
        </p:sp>
        <p:sp>
          <p:nvSpPr>
            <p:cNvPr name="TextBox 5" id="5"/>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6" id="6"/>
          <p:cNvGrpSpPr/>
          <p:nvPr/>
        </p:nvGrpSpPr>
        <p:grpSpPr>
          <a:xfrm rot="0">
            <a:off x="2299125" y="-69169"/>
            <a:ext cx="4257546" cy="4453042"/>
            <a:chOff x="0" y="0"/>
            <a:chExt cx="653427" cy="683431"/>
          </a:xfrm>
        </p:grpSpPr>
        <p:sp>
          <p:nvSpPr>
            <p:cNvPr name="Freeform 7" id="7"/>
            <p:cNvSpPr/>
            <p:nvPr/>
          </p:nvSpPr>
          <p:spPr>
            <a:xfrm flipH="false" flipV="false" rot="0">
              <a:off x="0" y="0"/>
              <a:ext cx="653427" cy="683431"/>
            </a:xfrm>
            <a:custGeom>
              <a:avLst/>
              <a:gdLst/>
              <a:ahLst/>
              <a:cxnLst/>
              <a:rect r="r" b="b" t="t" l="l"/>
              <a:pathLst>
                <a:path h="683431" w="653427">
                  <a:moveTo>
                    <a:pt x="0" y="0"/>
                  </a:moveTo>
                  <a:lnTo>
                    <a:pt x="653427" y="0"/>
                  </a:lnTo>
                  <a:lnTo>
                    <a:pt x="653427" y="683431"/>
                  </a:lnTo>
                  <a:lnTo>
                    <a:pt x="0" y="683431"/>
                  </a:lnTo>
                  <a:close/>
                </a:path>
              </a:pathLst>
            </a:custGeom>
            <a:blipFill>
              <a:blip r:embed="rId4"/>
              <a:stretch>
                <a:fillRect l="0" t="-21617" r="0" b="-21617"/>
              </a:stretch>
            </a:blipFill>
          </p:spPr>
        </p:sp>
      </p:grpSp>
      <p:grpSp>
        <p:nvGrpSpPr>
          <p:cNvPr name="Group 8" id="8"/>
          <p:cNvGrpSpPr/>
          <p:nvPr/>
        </p:nvGrpSpPr>
        <p:grpSpPr>
          <a:xfrm rot="0">
            <a:off x="10812490" y="5789943"/>
            <a:ext cx="4791631" cy="4781931"/>
            <a:chOff x="0" y="0"/>
            <a:chExt cx="6388841" cy="6375908"/>
          </a:xfrm>
        </p:grpSpPr>
        <p:sp>
          <p:nvSpPr>
            <p:cNvPr name="Freeform 9" id="9"/>
            <p:cNvSpPr/>
            <p:nvPr/>
          </p:nvSpPr>
          <p:spPr>
            <a:xfrm flipH="false" flipV="false" rot="0">
              <a:off x="0" y="0"/>
              <a:ext cx="6388841" cy="6375908"/>
            </a:xfrm>
            <a:custGeom>
              <a:avLst/>
              <a:gdLst/>
              <a:ahLst/>
              <a:cxnLst/>
              <a:rect r="r" b="b" t="t" l="l"/>
              <a:pathLst>
                <a:path h="6375908" w="6388841">
                  <a:moveTo>
                    <a:pt x="0" y="0"/>
                  </a:moveTo>
                  <a:lnTo>
                    <a:pt x="6388841" y="0"/>
                  </a:lnTo>
                  <a:lnTo>
                    <a:pt x="6388841" y="6375908"/>
                  </a:lnTo>
                  <a:lnTo>
                    <a:pt x="0" y="6375908"/>
                  </a:lnTo>
                  <a:lnTo>
                    <a:pt x="0" y="0"/>
                  </a:lnTo>
                  <a:close/>
                </a:path>
              </a:pathLst>
            </a:custGeom>
            <a:blipFill>
              <a:blip r:embed="rId5"/>
              <a:stretch>
                <a:fillRect l="0" t="0" r="0" b="0"/>
              </a:stretch>
            </a:blipFill>
          </p:spPr>
        </p:sp>
        <p:grpSp>
          <p:nvGrpSpPr>
            <p:cNvPr name="Group 10" id="10"/>
            <p:cNvGrpSpPr/>
            <p:nvPr/>
          </p:nvGrpSpPr>
          <p:grpSpPr>
            <a:xfrm rot="0">
              <a:off x="155673" y="147039"/>
              <a:ext cx="6045588" cy="5975646"/>
              <a:chOff x="0" y="0"/>
              <a:chExt cx="702465" cy="694338"/>
            </a:xfrm>
          </p:grpSpPr>
          <p:sp>
            <p:nvSpPr>
              <p:cNvPr name="Freeform 11" id="11"/>
              <p:cNvSpPr/>
              <p:nvPr/>
            </p:nvSpPr>
            <p:spPr>
              <a:xfrm flipH="false" flipV="false" rot="0">
                <a:off x="0" y="0"/>
                <a:ext cx="702465" cy="694338"/>
              </a:xfrm>
              <a:custGeom>
                <a:avLst/>
                <a:gdLst/>
                <a:ahLst/>
                <a:cxnLst/>
                <a:rect r="r" b="b" t="t" l="l"/>
                <a:pathLst>
                  <a:path h="694338" w="702465">
                    <a:moveTo>
                      <a:pt x="0" y="0"/>
                    </a:moveTo>
                    <a:lnTo>
                      <a:pt x="702465" y="0"/>
                    </a:lnTo>
                    <a:lnTo>
                      <a:pt x="702465" y="694338"/>
                    </a:lnTo>
                    <a:lnTo>
                      <a:pt x="0" y="694338"/>
                    </a:lnTo>
                    <a:close/>
                  </a:path>
                </a:pathLst>
              </a:custGeom>
              <a:blipFill>
                <a:blip r:embed="rId6"/>
                <a:stretch>
                  <a:fillRect l="-24039" t="0" r="-24039" b="0"/>
                </a:stretch>
              </a:blipFill>
            </p:spPr>
          </p:sp>
        </p:grpSp>
      </p:grpSp>
      <p:grpSp>
        <p:nvGrpSpPr>
          <p:cNvPr name="Group 12" id="12"/>
          <p:cNvGrpSpPr/>
          <p:nvPr/>
        </p:nvGrpSpPr>
        <p:grpSpPr>
          <a:xfrm rot="0">
            <a:off x="-1540919" y="6744227"/>
            <a:ext cx="9612115" cy="9464260"/>
            <a:chOff x="0" y="0"/>
            <a:chExt cx="825498" cy="812800"/>
          </a:xfrm>
        </p:grpSpPr>
        <p:sp>
          <p:nvSpPr>
            <p:cNvPr name="Freeform 13" id="13"/>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EBEBEB"/>
            </a:solidFill>
          </p:spPr>
        </p:sp>
        <p:sp>
          <p:nvSpPr>
            <p:cNvPr name="TextBox 14" id="14"/>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15" id="15"/>
          <p:cNvGrpSpPr/>
          <p:nvPr/>
        </p:nvGrpSpPr>
        <p:grpSpPr>
          <a:xfrm rot="0">
            <a:off x="1028700" y="5214193"/>
            <a:ext cx="354616" cy="3546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8" id="18"/>
          <p:cNvGrpSpPr/>
          <p:nvPr/>
        </p:nvGrpSpPr>
        <p:grpSpPr>
          <a:xfrm rot="0">
            <a:off x="1619454" y="5214193"/>
            <a:ext cx="354616" cy="35461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21" id="21"/>
          <p:cNvGrpSpPr/>
          <p:nvPr/>
        </p:nvGrpSpPr>
        <p:grpSpPr>
          <a:xfrm rot="0">
            <a:off x="2212195" y="5214193"/>
            <a:ext cx="354616" cy="35461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24" id="24"/>
          <p:cNvSpPr/>
          <p:nvPr/>
        </p:nvSpPr>
        <p:spPr>
          <a:xfrm flipH="false" flipV="false" rot="0">
            <a:off x="16291430" y="-1100630"/>
            <a:ext cx="2910030" cy="2910030"/>
          </a:xfrm>
          <a:custGeom>
            <a:avLst/>
            <a:gdLst/>
            <a:ahLst/>
            <a:cxnLst/>
            <a:rect r="r" b="b" t="t" l="l"/>
            <a:pathLst>
              <a:path h="2910030" w="2910030">
                <a:moveTo>
                  <a:pt x="0" y="0"/>
                </a:moveTo>
                <a:lnTo>
                  <a:pt x="2910030" y="0"/>
                </a:lnTo>
                <a:lnTo>
                  <a:pt x="2910030" y="2910030"/>
                </a:lnTo>
                <a:lnTo>
                  <a:pt x="0" y="29100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2315348" y="-738032"/>
            <a:ext cx="148310" cy="3086100"/>
            <a:chOff x="0" y="0"/>
            <a:chExt cx="39061" cy="812800"/>
          </a:xfrm>
        </p:grpSpPr>
        <p:sp>
          <p:nvSpPr>
            <p:cNvPr name="Freeform 26" id="26"/>
            <p:cNvSpPr/>
            <p:nvPr/>
          </p:nvSpPr>
          <p:spPr>
            <a:xfrm flipH="false" flipV="false" rot="0">
              <a:off x="0" y="0"/>
              <a:ext cx="39061" cy="812800"/>
            </a:xfrm>
            <a:custGeom>
              <a:avLst/>
              <a:gdLst/>
              <a:ahLst/>
              <a:cxnLst/>
              <a:rect r="r" b="b" t="t" l="l"/>
              <a:pathLst>
                <a:path h="812800" w="39061">
                  <a:moveTo>
                    <a:pt x="0" y="0"/>
                  </a:moveTo>
                  <a:lnTo>
                    <a:pt x="39061" y="0"/>
                  </a:lnTo>
                  <a:lnTo>
                    <a:pt x="39061" y="812800"/>
                  </a:lnTo>
                  <a:lnTo>
                    <a:pt x="0" y="812800"/>
                  </a:lnTo>
                  <a:close/>
                </a:path>
              </a:pathLst>
            </a:custGeom>
            <a:solidFill>
              <a:srgbClr val="F421B2"/>
            </a:solidFill>
          </p:spPr>
        </p:sp>
        <p:sp>
          <p:nvSpPr>
            <p:cNvPr name="TextBox 27" id="27"/>
            <p:cNvSpPr txBox="true"/>
            <p:nvPr/>
          </p:nvSpPr>
          <p:spPr>
            <a:xfrm>
              <a:off x="0" y="-38100"/>
              <a:ext cx="39061" cy="850900"/>
            </a:xfrm>
            <a:prstGeom prst="rect">
              <a:avLst/>
            </a:prstGeom>
          </p:spPr>
          <p:txBody>
            <a:bodyPr anchor="ctr" rtlCol="false" tIns="50800" lIns="50800" bIns="50800" rIns="50800"/>
            <a:lstStyle/>
            <a:p>
              <a:pPr algn="ctr">
                <a:lnSpc>
                  <a:spcPts val="2625"/>
                </a:lnSpc>
              </a:pPr>
            </a:p>
          </p:txBody>
        </p:sp>
      </p:grpSp>
      <p:grpSp>
        <p:nvGrpSpPr>
          <p:cNvPr name="Group 28" id="28"/>
          <p:cNvGrpSpPr/>
          <p:nvPr/>
        </p:nvGrpSpPr>
        <p:grpSpPr>
          <a:xfrm rot="5400000">
            <a:off x="6036229" y="3112300"/>
            <a:ext cx="154679" cy="1471768"/>
            <a:chOff x="0" y="0"/>
            <a:chExt cx="40739" cy="387626"/>
          </a:xfrm>
        </p:grpSpPr>
        <p:sp>
          <p:nvSpPr>
            <p:cNvPr name="Freeform 29" id="29"/>
            <p:cNvSpPr/>
            <p:nvPr/>
          </p:nvSpPr>
          <p:spPr>
            <a:xfrm flipH="false" flipV="false" rot="0">
              <a:off x="0" y="0"/>
              <a:ext cx="40739" cy="387626"/>
            </a:xfrm>
            <a:custGeom>
              <a:avLst/>
              <a:gdLst/>
              <a:ahLst/>
              <a:cxnLst/>
              <a:rect r="r" b="b" t="t" l="l"/>
              <a:pathLst>
                <a:path h="387626" w="40739">
                  <a:moveTo>
                    <a:pt x="0" y="0"/>
                  </a:moveTo>
                  <a:lnTo>
                    <a:pt x="40739" y="0"/>
                  </a:lnTo>
                  <a:lnTo>
                    <a:pt x="40739" y="387626"/>
                  </a:lnTo>
                  <a:lnTo>
                    <a:pt x="0" y="387626"/>
                  </a:lnTo>
                  <a:close/>
                </a:path>
              </a:pathLst>
            </a:custGeom>
            <a:solidFill>
              <a:srgbClr val="000000"/>
            </a:solidFill>
          </p:spPr>
        </p:sp>
        <p:sp>
          <p:nvSpPr>
            <p:cNvPr name="TextBox 30" id="30"/>
            <p:cNvSpPr txBox="true"/>
            <p:nvPr/>
          </p:nvSpPr>
          <p:spPr>
            <a:xfrm>
              <a:off x="0" y="-38100"/>
              <a:ext cx="40739" cy="425726"/>
            </a:xfrm>
            <a:prstGeom prst="rect">
              <a:avLst/>
            </a:prstGeom>
          </p:spPr>
          <p:txBody>
            <a:bodyPr anchor="ctr" rtlCol="false" tIns="50800" lIns="50800" bIns="50800" rIns="50800"/>
            <a:lstStyle/>
            <a:p>
              <a:pPr algn="ctr">
                <a:lnSpc>
                  <a:spcPts val="2625"/>
                </a:lnSpc>
              </a:pPr>
            </a:p>
          </p:txBody>
        </p:sp>
      </p:grpSp>
      <p:sp>
        <p:nvSpPr>
          <p:cNvPr name="TextBox 31" id="31"/>
          <p:cNvSpPr txBox="true"/>
          <p:nvPr/>
        </p:nvSpPr>
        <p:spPr>
          <a:xfrm rot="0">
            <a:off x="10912041" y="3439329"/>
            <a:ext cx="4592529" cy="1165816"/>
          </a:xfrm>
          <a:prstGeom prst="rect">
            <a:avLst/>
          </a:prstGeom>
        </p:spPr>
        <p:txBody>
          <a:bodyPr anchor="t" rtlCol="false" tIns="0" lIns="0" bIns="0" rIns="0">
            <a:spAutoFit/>
          </a:bodyPr>
          <a:lstStyle/>
          <a:p>
            <a:pPr algn="ctr" marL="0" indent="0" lvl="0">
              <a:lnSpc>
                <a:spcPts val="9547"/>
              </a:lnSpc>
              <a:spcBef>
                <a:spcPct val="0"/>
              </a:spcBef>
            </a:pPr>
            <a:r>
              <a:rPr lang="en-US" sz="6918">
                <a:solidFill>
                  <a:srgbClr val="181818"/>
                </a:solidFill>
                <a:latin typeface="League Spartan"/>
                <a:ea typeface="League Spartan"/>
                <a:cs typeface="League Spartan"/>
                <a:sym typeface="League Spartan"/>
              </a:rPr>
              <a:t>Setting &amp;</a:t>
            </a:r>
          </a:p>
        </p:txBody>
      </p:sp>
      <p:sp>
        <p:nvSpPr>
          <p:cNvPr name="TextBox 32" id="32"/>
          <p:cNvSpPr txBox="true"/>
          <p:nvPr/>
        </p:nvSpPr>
        <p:spPr>
          <a:xfrm rot="0">
            <a:off x="1028700" y="6503157"/>
            <a:ext cx="7929490" cy="2232255"/>
          </a:xfrm>
          <a:prstGeom prst="rect">
            <a:avLst/>
          </a:prstGeom>
        </p:spPr>
        <p:txBody>
          <a:bodyPr anchor="t" rtlCol="false" tIns="0" lIns="0" bIns="0" rIns="0">
            <a:spAutoFit/>
          </a:bodyPr>
          <a:lstStyle/>
          <a:p>
            <a:pPr algn="just">
              <a:lnSpc>
                <a:spcPts val="3525"/>
              </a:lnSpc>
            </a:pPr>
            <a:r>
              <a:rPr lang="en-US" sz="2518">
                <a:solidFill>
                  <a:srgbClr val="181818"/>
                </a:solidFill>
                <a:latin typeface="Poppins"/>
                <a:ea typeface="Poppins"/>
                <a:cs typeface="Poppins"/>
                <a:sym typeface="Poppins"/>
              </a:rPr>
              <a:t>The interaction takes place in a quiet campus clinic during the morning. The scene is formal and calm, suitable for a medical conversation between a nurse and a student. The physical setting encourages a serious and respectful tone. </a:t>
            </a:r>
          </a:p>
        </p:txBody>
      </p:sp>
      <p:sp>
        <p:nvSpPr>
          <p:cNvPr name="TextBox 33" id="33"/>
          <p:cNvSpPr txBox="true"/>
          <p:nvPr/>
        </p:nvSpPr>
        <p:spPr>
          <a:xfrm rot="0">
            <a:off x="12931710" y="1966852"/>
            <a:ext cx="3662782" cy="1862512"/>
          </a:xfrm>
          <a:prstGeom prst="rect">
            <a:avLst/>
          </a:prstGeom>
        </p:spPr>
        <p:txBody>
          <a:bodyPr anchor="t" rtlCol="false" tIns="0" lIns="0" bIns="0" rIns="0">
            <a:spAutoFit/>
          </a:bodyPr>
          <a:lstStyle/>
          <a:p>
            <a:pPr algn="r" marL="0" indent="0" lvl="0">
              <a:lnSpc>
                <a:spcPts val="15214"/>
              </a:lnSpc>
              <a:spcBef>
                <a:spcPct val="0"/>
              </a:spcBef>
            </a:pPr>
            <a:r>
              <a:rPr lang="en-US" sz="11025" spc="319">
                <a:solidFill>
                  <a:srgbClr val="181818"/>
                </a:solidFill>
                <a:latin typeface="League Spartan"/>
                <a:ea typeface="League Spartan"/>
                <a:cs typeface="League Spartan"/>
                <a:sym typeface="League Spartan"/>
              </a:rPr>
              <a:t>01</a:t>
            </a:r>
          </a:p>
        </p:txBody>
      </p:sp>
      <p:sp>
        <p:nvSpPr>
          <p:cNvPr name="TextBox 34" id="34"/>
          <p:cNvSpPr txBox="true"/>
          <p:nvPr/>
        </p:nvSpPr>
        <p:spPr>
          <a:xfrm rot="0">
            <a:off x="10600219" y="4303886"/>
            <a:ext cx="5216173" cy="1165816"/>
          </a:xfrm>
          <a:prstGeom prst="rect">
            <a:avLst/>
          </a:prstGeom>
        </p:spPr>
        <p:txBody>
          <a:bodyPr anchor="t" rtlCol="false" tIns="0" lIns="0" bIns="0" rIns="0">
            <a:spAutoFit/>
          </a:bodyPr>
          <a:lstStyle/>
          <a:p>
            <a:pPr algn="ctr" marL="0" indent="0" lvl="0">
              <a:lnSpc>
                <a:spcPts val="9547"/>
              </a:lnSpc>
              <a:spcBef>
                <a:spcPct val="0"/>
              </a:spcBef>
            </a:pPr>
            <a:r>
              <a:rPr lang="en-US" sz="6918">
                <a:solidFill>
                  <a:srgbClr val="FFFFFF"/>
                </a:solidFill>
                <a:latin typeface="League Spartan"/>
                <a:ea typeface="League Spartan"/>
                <a:cs typeface="League Spartan"/>
                <a:sym typeface="League Spartan"/>
              </a:rPr>
              <a:t>Scene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9620" y="-639909"/>
            <a:ext cx="5081634" cy="12431574"/>
          </a:xfrm>
          <a:custGeom>
            <a:avLst/>
            <a:gdLst/>
            <a:ahLst/>
            <a:cxnLst/>
            <a:rect r="r" b="b" t="t" l="l"/>
            <a:pathLst>
              <a:path h="12431574" w="5081634">
                <a:moveTo>
                  <a:pt x="0" y="0"/>
                </a:moveTo>
                <a:lnTo>
                  <a:pt x="5081634" y="0"/>
                </a:lnTo>
                <a:lnTo>
                  <a:pt x="5081634" y="12431573"/>
                </a:lnTo>
                <a:lnTo>
                  <a:pt x="0" y="12431573"/>
                </a:lnTo>
                <a:lnTo>
                  <a:pt x="0" y="0"/>
                </a:lnTo>
                <a:close/>
              </a:path>
            </a:pathLst>
          </a:custGeom>
          <a:blipFill>
            <a:blip r:embed="rId2">
              <a:extLst>
                <a:ext uri="{96DAC541-7B7A-43D3-8B79-37D633B846F1}">
                  <asvg:svgBlip xmlns:asvg="http://schemas.microsoft.com/office/drawing/2016/SVG/main" r:embed="rId3"/>
                </a:ext>
              </a:extLst>
            </a:blip>
            <a:stretch>
              <a:fillRect l="-169186" t="-61476" r="-126585" b="-302"/>
            </a:stretch>
          </a:blipFill>
          <a:ln cap="sq">
            <a:noFill/>
            <a:prstDash val="solid"/>
            <a:miter/>
          </a:ln>
        </p:spPr>
      </p:sp>
      <p:grpSp>
        <p:nvGrpSpPr>
          <p:cNvPr name="Group 3" id="3"/>
          <p:cNvGrpSpPr/>
          <p:nvPr/>
        </p:nvGrpSpPr>
        <p:grpSpPr>
          <a:xfrm rot="5400000">
            <a:off x="6262464" y="547052"/>
            <a:ext cx="217579" cy="1377629"/>
            <a:chOff x="0" y="0"/>
            <a:chExt cx="40739" cy="257941"/>
          </a:xfrm>
        </p:grpSpPr>
        <p:sp>
          <p:nvSpPr>
            <p:cNvPr name="Freeform 4" id="4"/>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000000"/>
            </a:solidFill>
          </p:spPr>
        </p:sp>
        <p:sp>
          <p:nvSpPr>
            <p:cNvPr name="TextBox 5" id="5"/>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grpSp>
        <p:nvGrpSpPr>
          <p:cNvPr name="Group 6" id="6"/>
          <p:cNvGrpSpPr/>
          <p:nvPr/>
        </p:nvGrpSpPr>
        <p:grpSpPr>
          <a:xfrm rot="5400000">
            <a:off x="6262464" y="157677"/>
            <a:ext cx="217579" cy="1377629"/>
            <a:chOff x="0" y="0"/>
            <a:chExt cx="40739" cy="257941"/>
          </a:xfrm>
        </p:grpSpPr>
        <p:sp>
          <p:nvSpPr>
            <p:cNvPr name="Freeform 7" id="7"/>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F421B2"/>
            </a:solidFill>
          </p:spPr>
        </p:sp>
        <p:sp>
          <p:nvSpPr>
            <p:cNvPr name="TextBox 8" id="8"/>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grpSp>
        <p:nvGrpSpPr>
          <p:cNvPr name="Group 9" id="9"/>
          <p:cNvGrpSpPr/>
          <p:nvPr/>
        </p:nvGrpSpPr>
        <p:grpSpPr>
          <a:xfrm rot="0">
            <a:off x="15721189" y="9080992"/>
            <a:ext cx="354616" cy="3546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2" id="12"/>
          <p:cNvGrpSpPr/>
          <p:nvPr/>
        </p:nvGrpSpPr>
        <p:grpSpPr>
          <a:xfrm rot="0">
            <a:off x="16311944" y="9080992"/>
            <a:ext cx="354616" cy="3546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5" id="15"/>
          <p:cNvGrpSpPr/>
          <p:nvPr/>
        </p:nvGrpSpPr>
        <p:grpSpPr>
          <a:xfrm rot="0">
            <a:off x="16904684" y="9080992"/>
            <a:ext cx="354616" cy="3546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18" id="18"/>
          <p:cNvSpPr/>
          <p:nvPr/>
        </p:nvSpPr>
        <p:spPr>
          <a:xfrm flipH="false" flipV="false" rot="0">
            <a:off x="16489251" y="3788240"/>
            <a:ext cx="2910030" cy="2910030"/>
          </a:xfrm>
          <a:custGeom>
            <a:avLst/>
            <a:gdLst/>
            <a:ahLst/>
            <a:cxnLst/>
            <a:rect r="r" b="b" t="t" l="l"/>
            <a:pathLst>
              <a:path h="2910030" w="2910030">
                <a:moveTo>
                  <a:pt x="0" y="0"/>
                </a:moveTo>
                <a:lnTo>
                  <a:pt x="2910031" y="0"/>
                </a:lnTo>
                <a:lnTo>
                  <a:pt x="2910031" y="2910031"/>
                </a:lnTo>
                <a:lnTo>
                  <a:pt x="0" y="2910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858335" y="5143500"/>
            <a:ext cx="642367" cy="4489754"/>
          </a:xfrm>
          <a:custGeom>
            <a:avLst/>
            <a:gdLst/>
            <a:ahLst/>
            <a:cxnLst/>
            <a:rect r="r" b="b" t="t" l="l"/>
            <a:pathLst>
              <a:path h="4489754" w="642367">
                <a:moveTo>
                  <a:pt x="0" y="0"/>
                </a:moveTo>
                <a:lnTo>
                  <a:pt x="642367" y="0"/>
                </a:lnTo>
                <a:lnTo>
                  <a:pt x="642367" y="4489754"/>
                </a:lnTo>
                <a:lnTo>
                  <a:pt x="0" y="4489754"/>
                </a:lnTo>
                <a:lnTo>
                  <a:pt x="0" y="0"/>
                </a:lnTo>
                <a:close/>
              </a:path>
            </a:pathLst>
          </a:custGeom>
          <a:blipFill>
            <a:blip r:embed="rId6">
              <a:extLst>
                <a:ext uri="{96DAC541-7B7A-43D3-8B79-37D633B846F1}">
                  <asvg:svgBlip xmlns:asvg="http://schemas.microsoft.com/office/drawing/2016/SVG/main" r:embed="rId7"/>
                </a:ext>
              </a:extLst>
            </a:blip>
            <a:stretch>
              <a:fillRect l="0" t="0" r="-434688" b="0"/>
            </a:stretch>
          </a:blipFill>
        </p:spPr>
      </p:sp>
      <p:sp>
        <p:nvSpPr>
          <p:cNvPr name="Freeform 20" id="20"/>
          <p:cNvSpPr/>
          <p:nvPr/>
        </p:nvSpPr>
        <p:spPr>
          <a:xfrm flipH="false" flipV="false" rot="0">
            <a:off x="8670427" y="-1426509"/>
            <a:ext cx="3629124" cy="3629124"/>
          </a:xfrm>
          <a:custGeom>
            <a:avLst/>
            <a:gdLst/>
            <a:ahLst/>
            <a:cxnLst/>
            <a:rect r="r" b="b" t="t" l="l"/>
            <a:pathLst>
              <a:path h="3629124" w="3629124">
                <a:moveTo>
                  <a:pt x="0" y="0"/>
                </a:moveTo>
                <a:lnTo>
                  <a:pt x="3629123" y="0"/>
                </a:lnTo>
                <a:lnTo>
                  <a:pt x="3629123" y="3629124"/>
                </a:lnTo>
                <a:lnTo>
                  <a:pt x="0" y="36291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8772994" y="5509202"/>
            <a:ext cx="10763092" cy="1280486"/>
          </a:xfrm>
          <a:prstGeom prst="rect">
            <a:avLst/>
          </a:prstGeom>
        </p:spPr>
        <p:txBody>
          <a:bodyPr anchor="t" rtlCol="false" tIns="0" lIns="0" bIns="0" rIns="0">
            <a:spAutoFit/>
          </a:bodyPr>
          <a:lstStyle/>
          <a:p>
            <a:pPr algn="just">
              <a:lnSpc>
                <a:spcPts val="3398"/>
              </a:lnSpc>
            </a:pPr>
            <a:r>
              <a:rPr lang="en-US" sz="2427">
                <a:solidFill>
                  <a:srgbClr val="181818"/>
                </a:solidFill>
                <a:latin typeface="Poppins"/>
                <a:ea typeface="Poppins"/>
                <a:cs typeface="Poppins"/>
                <a:sym typeface="Poppins"/>
              </a:rPr>
              <a:t>Nurse: A medical professional providing care. </a:t>
            </a:r>
          </a:p>
          <a:p>
            <a:pPr algn="just">
              <a:lnSpc>
                <a:spcPts val="3398"/>
              </a:lnSpc>
            </a:pPr>
          </a:p>
          <a:p>
            <a:pPr algn="just">
              <a:lnSpc>
                <a:spcPts val="3398"/>
              </a:lnSpc>
            </a:pPr>
            <a:r>
              <a:rPr lang="en-US" sz="2427">
                <a:solidFill>
                  <a:srgbClr val="181818"/>
                </a:solidFill>
                <a:latin typeface="Poppins"/>
                <a:ea typeface="Poppins"/>
                <a:cs typeface="Poppins"/>
                <a:sym typeface="Poppins"/>
              </a:rPr>
              <a:t>Student: A university student seeking help for dizziness. </a:t>
            </a:r>
          </a:p>
        </p:txBody>
      </p:sp>
      <p:sp>
        <p:nvSpPr>
          <p:cNvPr name="TextBox 22" id="22"/>
          <p:cNvSpPr txBox="true"/>
          <p:nvPr/>
        </p:nvSpPr>
        <p:spPr>
          <a:xfrm rot="0">
            <a:off x="8775271" y="7258906"/>
            <a:ext cx="8894073" cy="1194775"/>
          </a:xfrm>
          <a:prstGeom prst="rect">
            <a:avLst/>
          </a:prstGeom>
        </p:spPr>
        <p:txBody>
          <a:bodyPr anchor="t" rtlCol="false" tIns="0" lIns="0" bIns="0" rIns="0">
            <a:spAutoFit/>
          </a:bodyPr>
          <a:lstStyle/>
          <a:p>
            <a:pPr algn="just" marL="0" indent="0" lvl="0">
              <a:lnSpc>
                <a:spcPts val="3158"/>
              </a:lnSpc>
              <a:spcBef>
                <a:spcPct val="0"/>
              </a:spcBef>
            </a:pPr>
            <a:r>
              <a:rPr lang="en-US" b="true" sz="2256">
                <a:solidFill>
                  <a:srgbClr val="F421B2"/>
                </a:solidFill>
                <a:latin typeface="Poppins Bold"/>
                <a:ea typeface="Poppins Bold"/>
                <a:cs typeface="Poppins Bold"/>
                <a:sym typeface="Poppins Bold"/>
              </a:rPr>
              <a:t>Th</a:t>
            </a:r>
            <a:r>
              <a:rPr lang="en-US" b="true" sz="2256" strike="noStrike" u="none">
                <a:solidFill>
                  <a:srgbClr val="F421B2"/>
                </a:solidFill>
                <a:latin typeface="Poppins Bold"/>
                <a:ea typeface="Poppins Bold"/>
                <a:cs typeface="Poppins Bold"/>
                <a:sym typeface="Poppins Bold"/>
              </a:rPr>
              <a:t>eir roles influence the way they speak: the nurse uses professional and guiding language, while the student speaks politely and expresses concern.</a:t>
            </a:r>
          </a:p>
        </p:txBody>
      </p:sp>
      <p:sp>
        <p:nvSpPr>
          <p:cNvPr name="TextBox 23" id="23"/>
          <p:cNvSpPr txBox="true"/>
          <p:nvPr/>
        </p:nvSpPr>
        <p:spPr>
          <a:xfrm rot="0">
            <a:off x="12763752" y="860204"/>
            <a:ext cx="4495548" cy="1728752"/>
          </a:xfrm>
          <a:prstGeom prst="rect">
            <a:avLst/>
          </a:prstGeom>
        </p:spPr>
        <p:txBody>
          <a:bodyPr anchor="t" rtlCol="false" tIns="0" lIns="0" bIns="0" rIns="0">
            <a:spAutoFit/>
          </a:bodyPr>
          <a:lstStyle/>
          <a:p>
            <a:pPr algn="r" marL="0" indent="0" lvl="0">
              <a:lnSpc>
                <a:spcPts val="14089"/>
              </a:lnSpc>
              <a:spcBef>
                <a:spcPct val="0"/>
              </a:spcBef>
            </a:pPr>
            <a:r>
              <a:rPr lang="en-US" b="true" sz="10209" spc="-132" strike="noStrike" u="none">
                <a:solidFill>
                  <a:srgbClr val="181818"/>
                </a:solidFill>
                <a:latin typeface="League Spartan"/>
                <a:ea typeface="League Spartan"/>
                <a:cs typeface="League Spartan"/>
                <a:sym typeface="League Spartan"/>
              </a:rPr>
              <a:t>02</a:t>
            </a:r>
          </a:p>
        </p:txBody>
      </p:sp>
      <p:sp>
        <p:nvSpPr>
          <p:cNvPr name="TextBox 24" id="24"/>
          <p:cNvSpPr txBox="true"/>
          <p:nvPr/>
        </p:nvSpPr>
        <p:spPr>
          <a:xfrm rot="0">
            <a:off x="10484988" y="2623992"/>
            <a:ext cx="6419696" cy="1323110"/>
          </a:xfrm>
          <a:prstGeom prst="rect">
            <a:avLst/>
          </a:prstGeom>
        </p:spPr>
        <p:txBody>
          <a:bodyPr anchor="t" rtlCol="false" tIns="0" lIns="0" bIns="0" rIns="0">
            <a:spAutoFit/>
          </a:bodyPr>
          <a:lstStyle/>
          <a:p>
            <a:pPr algn="r" marL="0" indent="0" lvl="0">
              <a:lnSpc>
                <a:spcPts val="10889"/>
              </a:lnSpc>
              <a:spcBef>
                <a:spcPct val="0"/>
              </a:spcBef>
            </a:pPr>
            <a:r>
              <a:rPr lang="en-US" sz="7890">
                <a:solidFill>
                  <a:srgbClr val="F421B2"/>
                </a:solidFill>
                <a:latin typeface="League Spartan"/>
                <a:ea typeface="League Spartan"/>
                <a:cs typeface="League Spartan"/>
                <a:sym typeface="League Spartan"/>
              </a:rPr>
              <a:t>Participants</a:t>
            </a:r>
          </a:p>
        </p:txBody>
      </p:sp>
      <p:grpSp>
        <p:nvGrpSpPr>
          <p:cNvPr name="Group 25" id="25"/>
          <p:cNvGrpSpPr/>
          <p:nvPr/>
        </p:nvGrpSpPr>
        <p:grpSpPr>
          <a:xfrm rot="0">
            <a:off x="3508075" y="2447925"/>
            <a:ext cx="4257546" cy="6150663"/>
            <a:chOff x="0" y="0"/>
            <a:chExt cx="653427" cy="943974"/>
          </a:xfrm>
        </p:grpSpPr>
        <p:sp>
          <p:nvSpPr>
            <p:cNvPr name="Freeform 26" id="26"/>
            <p:cNvSpPr/>
            <p:nvPr/>
          </p:nvSpPr>
          <p:spPr>
            <a:xfrm flipH="false" flipV="false" rot="0">
              <a:off x="0" y="0"/>
              <a:ext cx="653427" cy="943974"/>
            </a:xfrm>
            <a:custGeom>
              <a:avLst/>
              <a:gdLst/>
              <a:ahLst/>
              <a:cxnLst/>
              <a:rect r="r" b="b" t="t" l="l"/>
              <a:pathLst>
                <a:path h="943974" w="653427">
                  <a:moveTo>
                    <a:pt x="0" y="0"/>
                  </a:moveTo>
                  <a:lnTo>
                    <a:pt x="653427" y="0"/>
                  </a:lnTo>
                  <a:lnTo>
                    <a:pt x="653427" y="943974"/>
                  </a:lnTo>
                  <a:lnTo>
                    <a:pt x="0" y="943974"/>
                  </a:lnTo>
                  <a:close/>
                </a:path>
              </a:pathLst>
            </a:custGeom>
            <a:blipFill>
              <a:blip r:embed="rId10"/>
              <a:stretch>
                <a:fillRect l="-58416" t="0" r="-58416"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23266" y="6851615"/>
            <a:ext cx="9612115" cy="9464260"/>
            <a:chOff x="0" y="0"/>
            <a:chExt cx="825498" cy="812800"/>
          </a:xfrm>
        </p:grpSpPr>
        <p:sp>
          <p:nvSpPr>
            <p:cNvPr name="Freeform 3" id="3"/>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EBEBEB">
                <a:alpha val="60000"/>
              </a:srgbClr>
            </a:solidFill>
          </p:spPr>
        </p:sp>
        <p:sp>
          <p:nvSpPr>
            <p:cNvPr name="TextBox 4" id="4"/>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5" id="5"/>
          <p:cNvGrpSpPr/>
          <p:nvPr/>
        </p:nvGrpSpPr>
        <p:grpSpPr>
          <a:xfrm rot="0">
            <a:off x="946208" y="3805622"/>
            <a:ext cx="4615470" cy="9230940"/>
            <a:chOff x="0" y="0"/>
            <a:chExt cx="3175000" cy="6350000"/>
          </a:xfrm>
        </p:grpSpPr>
        <p:sp>
          <p:nvSpPr>
            <p:cNvPr name="Freeform 6" id="6"/>
            <p:cNvSpPr/>
            <p:nvPr/>
          </p:nvSpPr>
          <p:spPr>
            <a:xfrm flipH="false" flipV="false" rot="0">
              <a:off x="0" y="0"/>
              <a:ext cx="3175000" cy="6350000"/>
            </a:xfrm>
            <a:custGeom>
              <a:avLst/>
              <a:gdLst/>
              <a:ahLst/>
              <a:cxnLst/>
              <a:rect r="r" b="b" t="t" l="l"/>
              <a:pathLst>
                <a:path h="6350000" w="3175000">
                  <a:moveTo>
                    <a:pt x="3175000" y="0"/>
                  </a:moveTo>
                  <a:lnTo>
                    <a:pt x="3175000" y="6350000"/>
                  </a:lnTo>
                  <a:cubicBezTo>
                    <a:pt x="1421498" y="6350000"/>
                    <a:pt x="0" y="4928502"/>
                    <a:pt x="0" y="3175000"/>
                  </a:cubicBezTo>
                  <a:cubicBezTo>
                    <a:pt x="0" y="1421498"/>
                    <a:pt x="1421498" y="0"/>
                    <a:pt x="3175000" y="0"/>
                  </a:cubicBezTo>
                  <a:close/>
                </a:path>
              </a:pathLst>
            </a:custGeom>
            <a:blipFill>
              <a:blip r:embed="rId2"/>
              <a:stretch>
                <a:fillRect l="-184096" t="-27237" r="-166675" b="-22925"/>
              </a:stretch>
            </a:blipFill>
          </p:spPr>
        </p:sp>
      </p:grpSp>
      <p:grpSp>
        <p:nvGrpSpPr>
          <p:cNvPr name="Group 7" id="7"/>
          <p:cNvGrpSpPr/>
          <p:nvPr/>
        </p:nvGrpSpPr>
        <p:grpSpPr>
          <a:xfrm rot="0">
            <a:off x="5561679" y="-5441647"/>
            <a:ext cx="4813551" cy="9247269"/>
            <a:chOff x="0" y="0"/>
            <a:chExt cx="3305413" cy="6350000"/>
          </a:xfrm>
        </p:grpSpPr>
        <p:sp>
          <p:nvSpPr>
            <p:cNvPr name="Freeform 8" id="8"/>
            <p:cNvSpPr/>
            <p:nvPr/>
          </p:nvSpPr>
          <p:spPr>
            <a:xfrm flipH="false" flipV="false" rot="0">
              <a:off x="0" y="0"/>
              <a:ext cx="3305413" cy="6350000"/>
            </a:xfrm>
            <a:custGeom>
              <a:avLst/>
              <a:gdLst/>
              <a:ahLst/>
              <a:cxnLst/>
              <a:rect r="r" b="b" t="t" l="l"/>
              <a:pathLst>
                <a:path h="6350000" w="3305413">
                  <a:moveTo>
                    <a:pt x="3305413" y="3175000"/>
                  </a:moveTo>
                  <a:cubicBezTo>
                    <a:pt x="3305413" y="4928502"/>
                    <a:pt x="1825527" y="6350000"/>
                    <a:pt x="0" y="6350000"/>
                  </a:cubicBezTo>
                  <a:lnTo>
                    <a:pt x="0" y="0"/>
                  </a:lnTo>
                  <a:cubicBezTo>
                    <a:pt x="1825527" y="0"/>
                    <a:pt x="3305413" y="1421498"/>
                    <a:pt x="3305413" y="3175000"/>
                  </a:cubicBezTo>
                  <a:close/>
                </a:path>
              </a:pathLst>
            </a:custGeom>
            <a:solidFill>
              <a:srgbClr val="F421B2"/>
            </a:solidFill>
            <a:ln w="12700">
              <a:solidFill>
                <a:srgbClr val="000000"/>
              </a:solidFill>
            </a:ln>
          </p:spPr>
        </p:sp>
      </p:grpSp>
      <p:sp>
        <p:nvSpPr>
          <p:cNvPr name="TextBox 9" id="9"/>
          <p:cNvSpPr txBox="true"/>
          <p:nvPr/>
        </p:nvSpPr>
        <p:spPr>
          <a:xfrm rot="0">
            <a:off x="7770502" y="5584496"/>
            <a:ext cx="9236403" cy="2068938"/>
          </a:xfrm>
          <a:prstGeom prst="rect">
            <a:avLst/>
          </a:prstGeom>
        </p:spPr>
        <p:txBody>
          <a:bodyPr anchor="t" rtlCol="false" tIns="0" lIns="0" bIns="0" rIns="0">
            <a:spAutoFit/>
          </a:bodyPr>
          <a:lstStyle/>
          <a:p>
            <a:pPr algn="just">
              <a:lnSpc>
                <a:spcPts val="3297"/>
              </a:lnSpc>
            </a:pPr>
            <a:r>
              <a:rPr lang="en-US" sz="2355">
                <a:solidFill>
                  <a:srgbClr val="181818"/>
                </a:solidFill>
                <a:latin typeface="Poppins"/>
                <a:ea typeface="Poppins"/>
                <a:cs typeface="Poppins"/>
                <a:sym typeface="Poppins"/>
              </a:rPr>
              <a:t>Primary goal: The nurse gathers information to understand the student’s symptoms and provide basic medical advice. </a:t>
            </a:r>
          </a:p>
          <a:p>
            <a:pPr algn="just">
              <a:lnSpc>
                <a:spcPts val="3297"/>
              </a:lnSpc>
            </a:pPr>
          </a:p>
          <a:p>
            <a:pPr algn="just">
              <a:lnSpc>
                <a:spcPts val="3297"/>
              </a:lnSpc>
            </a:pPr>
            <a:r>
              <a:rPr lang="en-US" sz="2355">
                <a:solidFill>
                  <a:srgbClr val="181818"/>
                </a:solidFill>
                <a:latin typeface="Poppins"/>
                <a:ea typeface="Poppins"/>
                <a:cs typeface="Poppins"/>
                <a:sym typeface="Poppins"/>
              </a:rPr>
              <a:t>Secondary goal: The student wants reassurance and treatment.</a:t>
            </a:r>
          </a:p>
        </p:txBody>
      </p:sp>
      <p:sp>
        <p:nvSpPr>
          <p:cNvPr name="TextBox 10" id="10"/>
          <p:cNvSpPr txBox="true"/>
          <p:nvPr/>
        </p:nvSpPr>
        <p:spPr>
          <a:xfrm rot="0">
            <a:off x="7770502" y="7958234"/>
            <a:ext cx="9056163" cy="768305"/>
          </a:xfrm>
          <a:prstGeom prst="rect">
            <a:avLst/>
          </a:prstGeom>
        </p:spPr>
        <p:txBody>
          <a:bodyPr anchor="t" rtlCol="false" tIns="0" lIns="0" bIns="0" rIns="0">
            <a:spAutoFit/>
          </a:bodyPr>
          <a:lstStyle/>
          <a:p>
            <a:pPr algn="just" marL="0" indent="0" lvl="0">
              <a:lnSpc>
                <a:spcPts val="3023"/>
              </a:lnSpc>
              <a:spcBef>
                <a:spcPct val="0"/>
              </a:spcBef>
            </a:pPr>
            <a:r>
              <a:rPr lang="en-US" b="true" sz="2159">
                <a:solidFill>
                  <a:srgbClr val="F421B2"/>
                </a:solidFill>
                <a:latin typeface="Poppins Bold"/>
                <a:ea typeface="Poppins Bold"/>
                <a:cs typeface="Poppins Bold"/>
                <a:sym typeface="Poppins Bold"/>
              </a:rPr>
              <a:t>Th</a:t>
            </a:r>
            <a:r>
              <a:rPr lang="en-US" b="true" sz="2159" strike="noStrike" u="none">
                <a:solidFill>
                  <a:srgbClr val="F421B2"/>
                </a:solidFill>
                <a:latin typeface="Poppins Bold"/>
                <a:ea typeface="Poppins Bold"/>
                <a:cs typeface="Poppins Bold"/>
                <a:sym typeface="Poppins Bold"/>
              </a:rPr>
              <a:t>e interaction aims for a practical health resolution and emotional comfort. </a:t>
            </a:r>
          </a:p>
        </p:txBody>
      </p:sp>
      <p:sp>
        <p:nvSpPr>
          <p:cNvPr name="TextBox 11" id="11"/>
          <p:cNvSpPr txBox="true"/>
          <p:nvPr/>
        </p:nvSpPr>
        <p:spPr>
          <a:xfrm rot="0">
            <a:off x="1028700" y="847725"/>
            <a:ext cx="2911541" cy="1728752"/>
          </a:xfrm>
          <a:prstGeom prst="rect">
            <a:avLst/>
          </a:prstGeom>
        </p:spPr>
        <p:txBody>
          <a:bodyPr anchor="t" rtlCol="false" tIns="0" lIns="0" bIns="0" rIns="0">
            <a:spAutoFit/>
          </a:bodyPr>
          <a:lstStyle/>
          <a:p>
            <a:pPr algn="l" marL="0" indent="0" lvl="0">
              <a:lnSpc>
                <a:spcPts val="14089"/>
              </a:lnSpc>
              <a:spcBef>
                <a:spcPct val="0"/>
              </a:spcBef>
            </a:pPr>
            <a:r>
              <a:rPr lang="en-US" b="true" sz="10209" spc="296" strike="noStrike" u="none">
                <a:solidFill>
                  <a:srgbClr val="181818"/>
                </a:solidFill>
                <a:latin typeface="League Spartan"/>
                <a:ea typeface="League Spartan"/>
                <a:cs typeface="League Spartan"/>
                <a:sym typeface="League Spartan"/>
              </a:rPr>
              <a:t>03</a:t>
            </a:r>
          </a:p>
        </p:txBody>
      </p:sp>
      <p:sp>
        <p:nvSpPr>
          <p:cNvPr name="TextBox 12" id="12"/>
          <p:cNvSpPr txBox="true"/>
          <p:nvPr/>
        </p:nvSpPr>
        <p:spPr>
          <a:xfrm rot="0">
            <a:off x="9823266" y="2073439"/>
            <a:ext cx="6141593" cy="1382445"/>
          </a:xfrm>
          <a:prstGeom prst="rect">
            <a:avLst/>
          </a:prstGeom>
        </p:spPr>
        <p:txBody>
          <a:bodyPr anchor="t" rtlCol="false" tIns="0" lIns="0" bIns="0" rIns="0">
            <a:spAutoFit/>
          </a:bodyPr>
          <a:lstStyle/>
          <a:p>
            <a:pPr algn="l" marL="0" indent="0" lvl="0">
              <a:lnSpc>
                <a:spcPts val="11241"/>
              </a:lnSpc>
              <a:spcBef>
                <a:spcPct val="0"/>
              </a:spcBef>
            </a:pPr>
            <a:r>
              <a:rPr lang="en-US" sz="8146">
                <a:solidFill>
                  <a:srgbClr val="F421B2"/>
                </a:solidFill>
                <a:latin typeface="League Spartan"/>
                <a:ea typeface="League Spartan"/>
                <a:cs typeface="League Spartan"/>
                <a:sym typeface="League Spartan"/>
              </a:rPr>
              <a:t>Ends</a:t>
            </a:r>
          </a:p>
        </p:txBody>
      </p:sp>
      <p:grpSp>
        <p:nvGrpSpPr>
          <p:cNvPr name="Group 13" id="13"/>
          <p:cNvGrpSpPr/>
          <p:nvPr/>
        </p:nvGrpSpPr>
        <p:grpSpPr>
          <a:xfrm rot="5400000">
            <a:off x="16544884" y="838050"/>
            <a:ext cx="217579" cy="1377629"/>
            <a:chOff x="0" y="0"/>
            <a:chExt cx="40739" cy="257941"/>
          </a:xfrm>
        </p:grpSpPr>
        <p:sp>
          <p:nvSpPr>
            <p:cNvPr name="Freeform 14" id="14"/>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000000"/>
            </a:solidFill>
          </p:spPr>
        </p:sp>
        <p:sp>
          <p:nvSpPr>
            <p:cNvPr name="TextBox 15" id="15"/>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grpSp>
        <p:nvGrpSpPr>
          <p:cNvPr name="Group 16" id="16"/>
          <p:cNvGrpSpPr/>
          <p:nvPr/>
        </p:nvGrpSpPr>
        <p:grpSpPr>
          <a:xfrm rot="5400000">
            <a:off x="16544884" y="448675"/>
            <a:ext cx="217579" cy="1377629"/>
            <a:chOff x="0" y="0"/>
            <a:chExt cx="40739" cy="257941"/>
          </a:xfrm>
        </p:grpSpPr>
        <p:sp>
          <p:nvSpPr>
            <p:cNvPr name="Freeform 17" id="17"/>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F421B2"/>
            </a:solidFill>
          </p:spPr>
        </p:sp>
        <p:sp>
          <p:nvSpPr>
            <p:cNvPr name="TextBox 18" id="18"/>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sp>
        <p:nvSpPr>
          <p:cNvPr name="Freeform 19" id="19"/>
          <p:cNvSpPr/>
          <p:nvPr/>
        </p:nvSpPr>
        <p:spPr>
          <a:xfrm flipH="false" flipV="false" rot="0">
            <a:off x="16653674" y="2836098"/>
            <a:ext cx="2815072" cy="2815072"/>
          </a:xfrm>
          <a:custGeom>
            <a:avLst/>
            <a:gdLst/>
            <a:ahLst/>
            <a:cxnLst/>
            <a:rect r="r" b="b" t="t" l="l"/>
            <a:pathLst>
              <a:path h="2815072" w="2815072">
                <a:moveTo>
                  <a:pt x="0" y="0"/>
                </a:moveTo>
                <a:lnTo>
                  <a:pt x="2815072" y="0"/>
                </a:lnTo>
                <a:lnTo>
                  <a:pt x="2815072" y="2815073"/>
                </a:lnTo>
                <a:lnTo>
                  <a:pt x="0" y="2815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7070450" y="3886263"/>
            <a:ext cx="145920" cy="5372037"/>
            <a:chOff x="0" y="0"/>
            <a:chExt cx="38431" cy="1414858"/>
          </a:xfrm>
        </p:grpSpPr>
        <p:sp>
          <p:nvSpPr>
            <p:cNvPr name="Freeform 21" id="21"/>
            <p:cNvSpPr/>
            <p:nvPr/>
          </p:nvSpPr>
          <p:spPr>
            <a:xfrm flipH="false" flipV="false" rot="0">
              <a:off x="0" y="0"/>
              <a:ext cx="38431" cy="1414858"/>
            </a:xfrm>
            <a:custGeom>
              <a:avLst/>
              <a:gdLst/>
              <a:ahLst/>
              <a:cxnLst/>
              <a:rect r="r" b="b" t="t" l="l"/>
              <a:pathLst>
                <a:path h="1414858" w="38431">
                  <a:moveTo>
                    <a:pt x="0" y="0"/>
                  </a:moveTo>
                  <a:lnTo>
                    <a:pt x="38431" y="0"/>
                  </a:lnTo>
                  <a:lnTo>
                    <a:pt x="38431" y="1414858"/>
                  </a:lnTo>
                  <a:lnTo>
                    <a:pt x="0" y="1414858"/>
                  </a:lnTo>
                  <a:close/>
                </a:path>
              </a:pathLst>
            </a:custGeom>
            <a:solidFill>
              <a:srgbClr val="F421B2"/>
            </a:solidFill>
          </p:spPr>
        </p:sp>
        <p:sp>
          <p:nvSpPr>
            <p:cNvPr name="TextBox 22" id="22"/>
            <p:cNvSpPr txBox="true"/>
            <p:nvPr/>
          </p:nvSpPr>
          <p:spPr>
            <a:xfrm>
              <a:off x="0" y="-38100"/>
              <a:ext cx="38431" cy="1452958"/>
            </a:xfrm>
            <a:prstGeom prst="rect">
              <a:avLst/>
            </a:prstGeom>
          </p:spPr>
          <p:txBody>
            <a:bodyPr anchor="ctr" rtlCol="false" tIns="50800" lIns="50800" bIns="50800" rIns="50800"/>
            <a:lstStyle/>
            <a:p>
              <a:pPr algn="ctr">
                <a:lnSpc>
                  <a:spcPts val="2625"/>
                </a:lnSpc>
              </a:pPr>
            </a:p>
          </p:txBody>
        </p:sp>
      </p:grpSp>
      <p:grpSp>
        <p:nvGrpSpPr>
          <p:cNvPr name="Group 23" id="23"/>
          <p:cNvGrpSpPr/>
          <p:nvPr/>
        </p:nvGrpSpPr>
        <p:grpSpPr>
          <a:xfrm rot="0">
            <a:off x="7770502" y="4928627"/>
            <a:ext cx="354616" cy="35461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26" id="26"/>
          <p:cNvGrpSpPr/>
          <p:nvPr/>
        </p:nvGrpSpPr>
        <p:grpSpPr>
          <a:xfrm rot="0">
            <a:off x="8361256" y="4928627"/>
            <a:ext cx="354616" cy="35461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29" id="29"/>
          <p:cNvGrpSpPr/>
          <p:nvPr/>
        </p:nvGrpSpPr>
        <p:grpSpPr>
          <a:xfrm rot="0">
            <a:off x="8953997" y="4928627"/>
            <a:ext cx="354616" cy="35461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32" id="32"/>
          <p:cNvSpPr/>
          <p:nvPr/>
        </p:nvSpPr>
        <p:spPr>
          <a:xfrm flipH="false" flipV="false" rot="0">
            <a:off x="17342488" y="6098374"/>
            <a:ext cx="1225470" cy="3464226"/>
          </a:xfrm>
          <a:custGeom>
            <a:avLst/>
            <a:gdLst/>
            <a:ahLst/>
            <a:cxnLst/>
            <a:rect r="r" b="b" t="t" l="l"/>
            <a:pathLst>
              <a:path h="3464226" w="1225470">
                <a:moveTo>
                  <a:pt x="0" y="0"/>
                </a:moveTo>
                <a:lnTo>
                  <a:pt x="1225470" y="0"/>
                </a:lnTo>
                <a:lnTo>
                  <a:pt x="1225470" y="3464226"/>
                </a:lnTo>
                <a:lnTo>
                  <a:pt x="0" y="34642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9620" y="-639909"/>
            <a:ext cx="5081634" cy="12431574"/>
          </a:xfrm>
          <a:custGeom>
            <a:avLst/>
            <a:gdLst/>
            <a:ahLst/>
            <a:cxnLst/>
            <a:rect r="r" b="b" t="t" l="l"/>
            <a:pathLst>
              <a:path h="12431574" w="5081634">
                <a:moveTo>
                  <a:pt x="0" y="0"/>
                </a:moveTo>
                <a:lnTo>
                  <a:pt x="5081634" y="0"/>
                </a:lnTo>
                <a:lnTo>
                  <a:pt x="5081634" y="12431573"/>
                </a:lnTo>
                <a:lnTo>
                  <a:pt x="0" y="12431573"/>
                </a:lnTo>
                <a:lnTo>
                  <a:pt x="0" y="0"/>
                </a:lnTo>
                <a:close/>
              </a:path>
            </a:pathLst>
          </a:custGeom>
          <a:blipFill>
            <a:blip r:embed="rId2">
              <a:extLst>
                <a:ext uri="{96DAC541-7B7A-43D3-8B79-37D633B846F1}">
                  <asvg:svgBlip xmlns:asvg="http://schemas.microsoft.com/office/drawing/2016/SVG/main" r:embed="rId3"/>
                </a:ext>
              </a:extLst>
            </a:blip>
            <a:stretch>
              <a:fillRect l="-169186" t="-61476" r="-126585" b="-302"/>
            </a:stretch>
          </a:blipFill>
          <a:ln cap="sq">
            <a:noFill/>
            <a:prstDash val="solid"/>
            <a:miter/>
          </a:ln>
        </p:spPr>
      </p:sp>
      <p:grpSp>
        <p:nvGrpSpPr>
          <p:cNvPr name="Group 3" id="3"/>
          <p:cNvGrpSpPr/>
          <p:nvPr/>
        </p:nvGrpSpPr>
        <p:grpSpPr>
          <a:xfrm rot="5400000">
            <a:off x="6262464" y="547052"/>
            <a:ext cx="217579" cy="1377629"/>
            <a:chOff x="0" y="0"/>
            <a:chExt cx="40739" cy="257941"/>
          </a:xfrm>
        </p:grpSpPr>
        <p:sp>
          <p:nvSpPr>
            <p:cNvPr name="Freeform 4" id="4"/>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000000"/>
            </a:solidFill>
          </p:spPr>
        </p:sp>
        <p:sp>
          <p:nvSpPr>
            <p:cNvPr name="TextBox 5" id="5"/>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grpSp>
        <p:nvGrpSpPr>
          <p:cNvPr name="Group 6" id="6"/>
          <p:cNvGrpSpPr/>
          <p:nvPr/>
        </p:nvGrpSpPr>
        <p:grpSpPr>
          <a:xfrm rot="5400000">
            <a:off x="6262464" y="157677"/>
            <a:ext cx="217579" cy="1377629"/>
            <a:chOff x="0" y="0"/>
            <a:chExt cx="40739" cy="257941"/>
          </a:xfrm>
        </p:grpSpPr>
        <p:sp>
          <p:nvSpPr>
            <p:cNvPr name="Freeform 7" id="7"/>
            <p:cNvSpPr/>
            <p:nvPr/>
          </p:nvSpPr>
          <p:spPr>
            <a:xfrm flipH="false" flipV="false" rot="0">
              <a:off x="0" y="0"/>
              <a:ext cx="40739" cy="257941"/>
            </a:xfrm>
            <a:custGeom>
              <a:avLst/>
              <a:gdLst/>
              <a:ahLst/>
              <a:cxnLst/>
              <a:rect r="r" b="b" t="t" l="l"/>
              <a:pathLst>
                <a:path h="257941" w="40739">
                  <a:moveTo>
                    <a:pt x="0" y="0"/>
                  </a:moveTo>
                  <a:lnTo>
                    <a:pt x="40739" y="0"/>
                  </a:lnTo>
                  <a:lnTo>
                    <a:pt x="40739" y="257941"/>
                  </a:lnTo>
                  <a:lnTo>
                    <a:pt x="0" y="257941"/>
                  </a:lnTo>
                  <a:close/>
                </a:path>
              </a:pathLst>
            </a:custGeom>
            <a:solidFill>
              <a:srgbClr val="F421B2"/>
            </a:solidFill>
          </p:spPr>
        </p:sp>
        <p:sp>
          <p:nvSpPr>
            <p:cNvPr name="TextBox 8" id="8"/>
            <p:cNvSpPr txBox="true"/>
            <p:nvPr/>
          </p:nvSpPr>
          <p:spPr>
            <a:xfrm>
              <a:off x="0" y="-38100"/>
              <a:ext cx="40739" cy="296041"/>
            </a:xfrm>
            <a:prstGeom prst="rect">
              <a:avLst/>
            </a:prstGeom>
          </p:spPr>
          <p:txBody>
            <a:bodyPr anchor="ctr" rtlCol="false" tIns="50800" lIns="50800" bIns="50800" rIns="50800"/>
            <a:lstStyle/>
            <a:p>
              <a:pPr algn="ctr">
                <a:lnSpc>
                  <a:spcPts val="2625"/>
                </a:lnSpc>
              </a:pPr>
            </a:p>
          </p:txBody>
        </p:sp>
      </p:grpSp>
      <p:grpSp>
        <p:nvGrpSpPr>
          <p:cNvPr name="Group 9" id="9"/>
          <p:cNvGrpSpPr/>
          <p:nvPr/>
        </p:nvGrpSpPr>
        <p:grpSpPr>
          <a:xfrm rot="0">
            <a:off x="15721189" y="9080992"/>
            <a:ext cx="354616" cy="3546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2" id="12"/>
          <p:cNvGrpSpPr/>
          <p:nvPr/>
        </p:nvGrpSpPr>
        <p:grpSpPr>
          <a:xfrm rot="0">
            <a:off x="16311944" y="9080992"/>
            <a:ext cx="354616" cy="3546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5" id="15"/>
          <p:cNvGrpSpPr/>
          <p:nvPr/>
        </p:nvGrpSpPr>
        <p:grpSpPr>
          <a:xfrm rot="0">
            <a:off x="16904684" y="9080992"/>
            <a:ext cx="354616" cy="3546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18" id="18"/>
          <p:cNvSpPr/>
          <p:nvPr/>
        </p:nvSpPr>
        <p:spPr>
          <a:xfrm flipH="false" flipV="false" rot="0">
            <a:off x="16489251" y="3788240"/>
            <a:ext cx="2910030" cy="2910030"/>
          </a:xfrm>
          <a:custGeom>
            <a:avLst/>
            <a:gdLst/>
            <a:ahLst/>
            <a:cxnLst/>
            <a:rect r="r" b="b" t="t" l="l"/>
            <a:pathLst>
              <a:path h="2910030" w="2910030">
                <a:moveTo>
                  <a:pt x="0" y="0"/>
                </a:moveTo>
                <a:lnTo>
                  <a:pt x="2910031" y="0"/>
                </a:lnTo>
                <a:lnTo>
                  <a:pt x="2910031" y="2910031"/>
                </a:lnTo>
                <a:lnTo>
                  <a:pt x="0" y="2910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858335" y="5143500"/>
            <a:ext cx="642367" cy="4489754"/>
          </a:xfrm>
          <a:custGeom>
            <a:avLst/>
            <a:gdLst/>
            <a:ahLst/>
            <a:cxnLst/>
            <a:rect r="r" b="b" t="t" l="l"/>
            <a:pathLst>
              <a:path h="4489754" w="642367">
                <a:moveTo>
                  <a:pt x="0" y="0"/>
                </a:moveTo>
                <a:lnTo>
                  <a:pt x="642367" y="0"/>
                </a:lnTo>
                <a:lnTo>
                  <a:pt x="642367" y="4489754"/>
                </a:lnTo>
                <a:lnTo>
                  <a:pt x="0" y="4489754"/>
                </a:lnTo>
                <a:lnTo>
                  <a:pt x="0" y="0"/>
                </a:lnTo>
                <a:close/>
              </a:path>
            </a:pathLst>
          </a:custGeom>
          <a:blipFill>
            <a:blip r:embed="rId6">
              <a:extLst>
                <a:ext uri="{96DAC541-7B7A-43D3-8B79-37D633B846F1}">
                  <asvg:svgBlip xmlns:asvg="http://schemas.microsoft.com/office/drawing/2016/SVG/main" r:embed="rId7"/>
                </a:ext>
              </a:extLst>
            </a:blip>
            <a:stretch>
              <a:fillRect l="0" t="0" r="-434688" b="0"/>
            </a:stretch>
          </a:blipFill>
        </p:spPr>
      </p:sp>
      <p:sp>
        <p:nvSpPr>
          <p:cNvPr name="Freeform 20" id="20"/>
          <p:cNvSpPr/>
          <p:nvPr/>
        </p:nvSpPr>
        <p:spPr>
          <a:xfrm flipH="false" flipV="false" rot="0">
            <a:off x="8670427" y="-1426509"/>
            <a:ext cx="3629124" cy="3629124"/>
          </a:xfrm>
          <a:custGeom>
            <a:avLst/>
            <a:gdLst/>
            <a:ahLst/>
            <a:cxnLst/>
            <a:rect r="r" b="b" t="t" l="l"/>
            <a:pathLst>
              <a:path h="3629124" w="3629124">
                <a:moveTo>
                  <a:pt x="0" y="0"/>
                </a:moveTo>
                <a:lnTo>
                  <a:pt x="3629123" y="0"/>
                </a:lnTo>
                <a:lnTo>
                  <a:pt x="3629123" y="3629124"/>
                </a:lnTo>
                <a:lnTo>
                  <a:pt x="0" y="36291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p:nvPr/>
        </p:nvGrpSpPr>
        <p:grpSpPr>
          <a:xfrm rot="0">
            <a:off x="3508075" y="2447925"/>
            <a:ext cx="4257546" cy="6150663"/>
            <a:chOff x="0" y="0"/>
            <a:chExt cx="653427" cy="943974"/>
          </a:xfrm>
        </p:grpSpPr>
        <p:sp>
          <p:nvSpPr>
            <p:cNvPr name="Freeform 22" id="22"/>
            <p:cNvSpPr/>
            <p:nvPr/>
          </p:nvSpPr>
          <p:spPr>
            <a:xfrm flipH="false" flipV="false" rot="0">
              <a:off x="0" y="0"/>
              <a:ext cx="653427" cy="943974"/>
            </a:xfrm>
            <a:custGeom>
              <a:avLst/>
              <a:gdLst/>
              <a:ahLst/>
              <a:cxnLst/>
              <a:rect r="r" b="b" t="t" l="l"/>
              <a:pathLst>
                <a:path h="943974" w="653427">
                  <a:moveTo>
                    <a:pt x="0" y="0"/>
                  </a:moveTo>
                  <a:lnTo>
                    <a:pt x="653427" y="0"/>
                  </a:lnTo>
                  <a:lnTo>
                    <a:pt x="653427" y="943974"/>
                  </a:lnTo>
                  <a:lnTo>
                    <a:pt x="0" y="943974"/>
                  </a:lnTo>
                  <a:close/>
                </a:path>
              </a:pathLst>
            </a:custGeom>
            <a:blipFill>
              <a:blip r:embed="rId10"/>
              <a:stretch>
                <a:fillRect l="0" t="-1868" r="0" b="-1868"/>
              </a:stretch>
            </a:blipFill>
          </p:spPr>
        </p:sp>
      </p:grpSp>
      <p:sp>
        <p:nvSpPr>
          <p:cNvPr name="TextBox 23" id="23"/>
          <p:cNvSpPr txBox="true"/>
          <p:nvPr/>
        </p:nvSpPr>
        <p:spPr>
          <a:xfrm rot="0">
            <a:off x="8670427" y="4961793"/>
            <a:ext cx="10763092" cy="3434010"/>
          </a:xfrm>
          <a:prstGeom prst="rect">
            <a:avLst/>
          </a:prstGeom>
        </p:spPr>
        <p:txBody>
          <a:bodyPr anchor="t" rtlCol="false" tIns="0" lIns="0" bIns="0" rIns="0">
            <a:spAutoFit/>
          </a:bodyPr>
          <a:lstStyle/>
          <a:p>
            <a:pPr algn="just">
              <a:lnSpc>
                <a:spcPts val="3398"/>
              </a:lnSpc>
            </a:pPr>
            <a:r>
              <a:rPr lang="en-US" sz="2427">
                <a:solidFill>
                  <a:srgbClr val="181818"/>
                </a:solidFill>
                <a:latin typeface="Poppins"/>
                <a:ea typeface="Poppins"/>
                <a:cs typeface="Poppins"/>
                <a:sym typeface="Poppins"/>
              </a:rPr>
              <a:t>The conversation follows a clear sequence:</a:t>
            </a:r>
          </a:p>
          <a:p>
            <a:pPr algn="just" marL="524154" indent="-262077" lvl="1">
              <a:lnSpc>
                <a:spcPts val="3398"/>
              </a:lnSpc>
              <a:buFont typeface="Arial"/>
              <a:buChar char="•"/>
            </a:pPr>
            <a:r>
              <a:rPr lang="en-US" sz="2427">
                <a:solidFill>
                  <a:srgbClr val="181818"/>
                </a:solidFill>
                <a:latin typeface="Poppins"/>
                <a:ea typeface="Poppins"/>
                <a:cs typeface="Poppins"/>
                <a:sym typeface="Poppins"/>
              </a:rPr>
              <a:t>Greeting</a:t>
            </a:r>
          </a:p>
          <a:p>
            <a:pPr algn="just" marL="524154" indent="-262077" lvl="1">
              <a:lnSpc>
                <a:spcPts val="3398"/>
              </a:lnSpc>
              <a:buFont typeface="Arial"/>
              <a:buChar char="•"/>
            </a:pPr>
            <a:r>
              <a:rPr lang="en-US" sz="2427">
                <a:solidFill>
                  <a:srgbClr val="181818"/>
                </a:solidFill>
                <a:latin typeface="Poppins"/>
                <a:ea typeface="Poppins"/>
                <a:cs typeface="Poppins"/>
                <a:sym typeface="Poppins"/>
              </a:rPr>
              <a:t>Student states the problem</a:t>
            </a:r>
          </a:p>
          <a:p>
            <a:pPr algn="just" marL="524154" indent="-262077" lvl="1">
              <a:lnSpc>
                <a:spcPts val="3398"/>
              </a:lnSpc>
              <a:buFont typeface="Arial"/>
              <a:buChar char="•"/>
            </a:pPr>
            <a:r>
              <a:rPr lang="en-US" sz="2427">
                <a:solidFill>
                  <a:srgbClr val="181818"/>
                </a:solidFill>
                <a:latin typeface="Poppins"/>
                <a:ea typeface="Poppins"/>
                <a:cs typeface="Poppins"/>
                <a:sym typeface="Poppins"/>
              </a:rPr>
              <a:t>Nurse asks follow-up questions</a:t>
            </a:r>
          </a:p>
          <a:p>
            <a:pPr algn="just" marL="524154" indent="-262077" lvl="1">
              <a:lnSpc>
                <a:spcPts val="3398"/>
              </a:lnSpc>
              <a:buFont typeface="Arial"/>
              <a:buChar char="•"/>
            </a:pPr>
            <a:r>
              <a:rPr lang="en-US" sz="2427">
                <a:solidFill>
                  <a:srgbClr val="181818"/>
                </a:solidFill>
                <a:latin typeface="Poppins"/>
                <a:ea typeface="Poppins"/>
                <a:cs typeface="Poppins"/>
                <a:sym typeface="Poppins"/>
              </a:rPr>
              <a:t>Nurse conducts examination</a:t>
            </a:r>
          </a:p>
          <a:p>
            <a:pPr algn="just" marL="524154" indent="-262077" lvl="1">
              <a:lnSpc>
                <a:spcPts val="3398"/>
              </a:lnSpc>
              <a:buFont typeface="Arial"/>
              <a:buChar char="•"/>
            </a:pPr>
            <a:r>
              <a:rPr lang="en-US" sz="2427">
                <a:solidFill>
                  <a:srgbClr val="181818"/>
                </a:solidFill>
                <a:latin typeface="Poppins"/>
                <a:ea typeface="Poppins"/>
                <a:cs typeface="Poppins"/>
                <a:sym typeface="Poppins"/>
              </a:rPr>
              <a:t>Nurse explains results and gives advice</a:t>
            </a:r>
          </a:p>
          <a:p>
            <a:pPr algn="just" marL="524154" indent="-262077" lvl="1">
              <a:lnSpc>
                <a:spcPts val="3398"/>
              </a:lnSpc>
              <a:buFont typeface="Arial"/>
              <a:buChar char="•"/>
            </a:pPr>
            <a:r>
              <a:rPr lang="en-US" sz="2427">
                <a:solidFill>
                  <a:srgbClr val="181818"/>
                </a:solidFill>
                <a:latin typeface="Poppins"/>
                <a:ea typeface="Poppins"/>
                <a:cs typeface="Poppins"/>
                <a:sym typeface="Poppins"/>
              </a:rPr>
              <a:t>Student responds and closes the conversation</a:t>
            </a:r>
          </a:p>
          <a:p>
            <a:pPr algn="just" marL="524154" indent="-262077" lvl="1">
              <a:lnSpc>
                <a:spcPts val="3398"/>
              </a:lnSpc>
              <a:buFont typeface="Arial"/>
              <a:buChar char="•"/>
            </a:pPr>
            <a:r>
              <a:rPr lang="en-US" sz="2427">
                <a:solidFill>
                  <a:srgbClr val="181818"/>
                </a:solidFill>
                <a:latin typeface="Poppins"/>
                <a:ea typeface="Poppins"/>
                <a:cs typeface="Poppins"/>
                <a:sym typeface="Poppins"/>
              </a:rPr>
              <a:t>This sequence reflects a typical clinical service encounter</a:t>
            </a:r>
          </a:p>
        </p:txBody>
      </p:sp>
      <p:sp>
        <p:nvSpPr>
          <p:cNvPr name="TextBox 24" id="24"/>
          <p:cNvSpPr txBox="true"/>
          <p:nvPr/>
        </p:nvSpPr>
        <p:spPr>
          <a:xfrm rot="0">
            <a:off x="12763752" y="860204"/>
            <a:ext cx="4495548" cy="1728752"/>
          </a:xfrm>
          <a:prstGeom prst="rect">
            <a:avLst/>
          </a:prstGeom>
        </p:spPr>
        <p:txBody>
          <a:bodyPr anchor="t" rtlCol="false" tIns="0" lIns="0" bIns="0" rIns="0">
            <a:spAutoFit/>
          </a:bodyPr>
          <a:lstStyle/>
          <a:p>
            <a:pPr algn="r" marL="0" indent="0" lvl="0">
              <a:lnSpc>
                <a:spcPts val="14089"/>
              </a:lnSpc>
              <a:spcBef>
                <a:spcPct val="0"/>
              </a:spcBef>
            </a:pPr>
            <a:r>
              <a:rPr lang="en-US" b="true" sz="10209" spc="-132" strike="noStrike" u="none">
                <a:solidFill>
                  <a:srgbClr val="181818"/>
                </a:solidFill>
                <a:latin typeface="League Spartan"/>
                <a:ea typeface="League Spartan"/>
                <a:cs typeface="League Spartan"/>
                <a:sym typeface="League Spartan"/>
              </a:rPr>
              <a:t>04</a:t>
            </a:r>
          </a:p>
        </p:txBody>
      </p:sp>
      <p:sp>
        <p:nvSpPr>
          <p:cNvPr name="TextBox 25" id="25"/>
          <p:cNvSpPr txBox="true"/>
          <p:nvPr/>
        </p:nvSpPr>
        <p:spPr>
          <a:xfrm rot="0">
            <a:off x="11253051" y="2474655"/>
            <a:ext cx="5413509" cy="2289045"/>
          </a:xfrm>
          <a:prstGeom prst="rect">
            <a:avLst/>
          </a:prstGeom>
        </p:spPr>
        <p:txBody>
          <a:bodyPr anchor="t" rtlCol="false" tIns="0" lIns="0" bIns="0" rIns="0">
            <a:spAutoFit/>
          </a:bodyPr>
          <a:lstStyle/>
          <a:p>
            <a:pPr algn="r">
              <a:lnSpc>
                <a:spcPts val="9182"/>
              </a:lnSpc>
            </a:pPr>
            <a:r>
              <a:rPr lang="en-US" sz="6654">
                <a:solidFill>
                  <a:srgbClr val="F421B2"/>
                </a:solidFill>
                <a:latin typeface="League Spartan"/>
                <a:ea typeface="League Spartan"/>
                <a:cs typeface="League Spartan"/>
                <a:sym typeface="League Spartan"/>
              </a:rPr>
              <a:t>Act of</a:t>
            </a:r>
          </a:p>
          <a:p>
            <a:pPr algn="r" marL="0" indent="0" lvl="0">
              <a:lnSpc>
                <a:spcPts val="9182"/>
              </a:lnSpc>
              <a:spcBef>
                <a:spcPct val="0"/>
              </a:spcBef>
            </a:pPr>
            <a:r>
              <a:rPr lang="en-US" sz="6654">
                <a:solidFill>
                  <a:srgbClr val="F421B2"/>
                </a:solidFill>
                <a:latin typeface="League Spartan"/>
                <a:ea typeface="League Spartan"/>
                <a:cs typeface="League Spartan"/>
                <a:sym typeface="League Spartan"/>
              </a:rPr>
              <a:t>Sequencee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49622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22119" y="1809400"/>
            <a:ext cx="6772373" cy="6668199"/>
            <a:chOff x="0" y="0"/>
            <a:chExt cx="825498" cy="812800"/>
          </a:xfrm>
        </p:grpSpPr>
        <p:sp>
          <p:nvSpPr>
            <p:cNvPr name="Freeform 4" id="4"/>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F421B2"/>
            </a:solidFill>
          </p:spPr>
        </p:sp>
        <p:sp>
          <p:nvSpPr>
            <p:cNvPr name="TextBox 5" id="5"/>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6" id="6"/>
          <p:cNvGrpSpPr/>
          <p:nvPr/>
        </p:nvGrpSpPr>
        <p:grpSpPr>
          <a:xfrm rot="0">
            <a:off x="2299125" y="-69169"/>
            <a:ext cx="4257546" cy="4453042"/>
            <a:chOff x="0" y="0"/>
            <a:chExt cx="653427" cy="683431"/>
          </a:xfrm>
        </p:grpSpPr>
        <p:sp>
          <p:nvSpPr>
            <p:cNvPr name="Freeform 7" id="7"/>
            <p:cNvSpPr/>
            <p:nvPr/>
          </p:nvSpPr>
          <p:spPr>
            <a:xfrm flipH="false" flipV="false" rot="0">
              <a:off x="0" y="0"/>
              <a:ext cx="653427" cy="683431"/>
            </a:xfrm>
            <a:custGeom>
              <a:avLst/>
              <a:gdLst/>
              <a:ahLst/>
              <a:cxnLst/>
              <a:rect r="r" b="b" t="t" l="l"/>
              <a:pathLst>
                <a:path h="683431" w="653427">
                  <a:moveTo>
                    <a:pt x="0" y="0"/>
                  </a:moveTo>
                  <a:lnTo>
                    <a:pt x="653427" y="0"/>
                  </a:lnTo>
                  <a:lnTo>
                    <a:pt x="653427" y="683431"/>
                  </a:lnTo>
                  <a:lnTo>
                    <a:pt x="0" y="683431"/>
                  </a:lnTo>
                  <a:close/>
                </a:path>
              </a:pathLst>
            </a:custGeom>
            <a:blipFill>
              <a:blip r:embed="rId4"/>
              <a:stretch>
                <a:fillRect l="0" t="-21642" r="0" b="-21642"/>
              </a:stretch>
            </a:blipFill>
          </p:spPr>
        </p:sp>
      </p:grpSp>
      <p:grpSp>
        <p:nvGrpSpPr>
          <p:cNvPr name="Group 8" id="8"/>
          <p:cNvGrpSpPr/>
          <p:nvPr/>
        </p:nvGrpSpPr>
        <p:grpSpPr>
          <a:xfrm rot="0">
            <a:off x="10812490" y="5789943"/>
            <a:ext cx="4791631" cy="4781931"/>
            <a:chOff x="0" y="0"/>
            <a:chExt cx="6388841" cy="6375908"/>
          </a:xfrm>
        </p:grpSpPr>
        <p:sp>
          <p:nvSpPr>
            <p:cNvPr name="Freeform 9" id="9"/>
            <p:cNvSpPr/>
            <p:nvPr/>
          </p:nvSpPr>
          <p:spPr>
            <a:xfrm flipH="false" flipV="false" rot="0">
              <a:off x="0" y="0"/>
              <a:ext cx="6388841" cy="6375908"/>
            </a:xfrm>
            <a:custGeom>
              <a:avLst/>
              <a:gdLst/>
              <a:ahLst/>
              <a:cxnLst/>
              <a:rect r="r" b="b" t="t" l="l"/>
              <a:pathLst>
                <a:path h="6375908" w="6388841">
                  <a:moveTo>
                    <a:pt x="0" y="0"/>
                  </a:moveTo>
                  <a:lnTo>
                    <a:pt x="6388841" y="0"/>
                  </a:lnTo>
                  <a:lnTo>
                    <a:pt x="6388841" y="6375908"/>
                  </a:lnTo>
                  <a:lnTo>
                    <a:pt x="0" y="6375908"/>
                  </a:lnTo>
                  <a:lnTo>
                    <a:pt x="0" y="0"/>
                  </a:lnTo>
                  <a:close/>
                </a:path>
              </a:pathLst>
            </a:custGeom>
            <a:blipFill>
              <a:blip r:embed="rId5"/>
              <a:stretch>
                <a:fillRect l="0" t="0" r="0" b="0"/>
              </a:stretch>
            </a:blipFill>
          </p:spPr>
        </p:sp>
        <p:grpSp>
          <p:nvGrpSpPr>
            <p:cNvPr name="Group 10" id="10"/>
            <p:cNvGrpSpPr/>
            <p:nvPr/>
          </p:nvGrpSpPr>
          <p:grpSpPr>
            <a:xfrm rot="0">
              <a:off x="155673" y="147039"/>
              <a:ext cx="6045588" cy="5975646"/>
              <a:chOff x="0" y="0"/>
              <a:chExt cx="702465" cy="694338"/>
            </a:xfrm>
          </p:grpSpPr>
          <p:sp>
            <p:nvSpPr>
              <p:cNvPr name="Freeform 11" id="11"/>
              <p:cNvSpPr/>
              <p:nvPr/>
            </p:nvSpPr>
            <p:spPr>
              <a:xfrm flipH="false" flipV="false" rot="0">
                <a:off x="0" y="0"/>
                <a:ext cx="702465" cy="694338"/>
              </a:xfrm>
              <a:custGeom>
                <a:avLst/>
                <a:gdLst/>
                <a:ahLst/>
                <a:cxnLst/>
                <a:rect r="r" b="b" t="t" l="l"/>
                <a:pathLst>
                  <a:path h="694338" w="702465">
                    <a:moveTo>
                      <a:pt x="0" y="0"/>
                    </a:moveTo>
                    <a:lnTo>
                      <a:pt x="702465" y="0"/>
                    </a:lnTo>
                    <a:lnTo>
                      <a:pt x="702465" y="694338"/>
                    </a:lnTo>
                    <a:lnTo>
                      <a:pt x="0" y="694338"/>
                    </a:lnTo>
                    <a:close/>
                  </a:path>
                </a:pathLst>
              </a:custGeom>
              <a:blipFill>
                <a:blip r:embed="rId6"/>
                <a:stretch>
                  <a:fillRect l="0" t="-38604" r="0" b="-38604"/>
                </a:stretch>
              </a:blipFill>
            </p:spPr>
          </p:sp>
        </p:grpSp>
      </p:grpSp>
      <p:grpSp>
        <p:nvGrpSpPr>
          <p:cNvPr name="Group 12" id="12"/>
          <p:cNvGrpSpPr/>
          <p:nvPr/>
        </p:nvGrpSpPr>
        <p:grpSpPr>
          <a:xfrm rot="0">
            <a:off x="-1540919" y="6744227"/>
            <a:ext cx="9612115" cy="9464260"/>
            <a:chOff x="0" y="0"/>
            <a:chExt cx="825498" cy="812800"/>
          </a:xfrm>
        </p:grpSpPr>
        <p:sp>
          <p:nvSpPr>
            <p:cNvPr name="Freeform 13" id="13"/>
            <p:cNvSpPr/>
            <p:nvPr/>
          </p:nvSpPr>
          <p:spPr>
            <a:xfrm flipH="false" flipV="false" rot="0">
              <a:off x="0" y="0"/>
              <a:ext cx="825498" cy="812800"/>
            </a:xfrm>
            <a:custGeom>
              <a:avLst/>
              <a:gdLst/>
              <a:ahLst/>
              <a:cxnLst/>
              <a:rect r="r" b="b" t="t" l="l"/>
              <a:pathLst>
                <a:path h="812800" w="825498">
                  <a:moveTo>
                    <a:pt x="412749" y="0"/>
                  </a:moveTo>
                  <a:cubicBezTo>
                    <a:pt x="184794" y="0"/>
                    <a:pt x="0" y="181951"/>
                    <a:pt x="0" y="406400"/>
                  </a:cubicBezTo>
                  <a:cubicBezTo>
                    <a:pt x="0" y="630849"/>
                    <a:pt x="184794" y="812800"/>
                    <a:pt x="412749" y="812800"/>
                  </a:cubicBezTo>
                  <a:cubicBezTo>
                    <a:pt x="640704" y="812800"/>
                    <a:pt x="825498" y="630849"/>
                    <a:pt x="825498" y="406400"/>
                  </a:cubicBezTo>
                  <a:cubicBezTo>
                    <a:pt x="825498" y="181951"/>
                    <a:pt x="640704" y="0"/>
                    <a:pt x="412749" y="0"/>
                  </a:cubicBezTo>
                  <a:close/>
                </a:path>
              </a:pathLst>
            </a:custGeom>
            <a:solidFill>
              <a:srgbClr val="EBEBEB"/>
            </a:solidFill>
          </p:spPr>
        </p:sp>
        <p:sp>
          <p:nvSpPr>
            <p:cNvPr name="TextBox 14" id="14"/>
            <p:cNvSpPr txBox="true"/>
            <p:nvPr/>
          </p:nvSpPr>
          <p:spPr>
            <a:xfrm>
              <a:off x="77390" y="38100"/>
              <a:ext cx="670717" cy="698500"/>
            </a:xfrm>
            <a:prstGeom prst="rect">
              <a:avLst/>
            </a:prstGeom>
          </p:spPr>
          <p:txBody>
            <a:bodyPr anchor="ctr" rtlCol="false" tIns="50800" lIns="50800" bIns="50800" rIns="50800"/>
            <a:lstStyle/>
            <a:p>
              <a:pPr algn="ctr">
                <a:lnSpc>
                  <a:spcPts val="2625"/>
                </a:lnSpc>
              </a:pPr>
            </a:p>
          </p:txBody>
        </p:sp>
      </p:grpSp>
      <p:grpSp>
        <p:nvGrpSpPr>
          <p:cNvPr name="Group 15" id="15"/>
          <p:cNvGrpSpPr/>
          <p:nvPr/>
        </p:nvGrpSpPr>
        <p:grpSpPr>
          <a:xfrm rot="0">
            <a:off x="1028700" y="5214193"/>
            <a:ext cx="354616" cy="3546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18" id="18"/>
          <p:cNvGrpSpPr/>
          <p:nvPr/>
        </p:nvGrpSpPr>
        <p:grpSpPr>
          <a:xfrm rot="0">
            <a:off x="1619454" y="5214193"/>
            <a:ext cx="354616" cy="35461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grpSp>
        <p:nvGrpSpPr>
          <p:cNvPr name="Group 21" id="21"/>
          <p:cNvGrpSpPr/>
          <p:nvPr/>
        </p:nvGrpSpPr>
        <p:grpSpPr>
          <a:xfrm rot="0">
            <a:off x="2212195" y="5214193"/>
            <a:ext cx="354616" cy="35461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21B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25"/>
                </a:lnSpc>
              </a:pPr>
            </a:p>
          </p:txBody>
        </p:sp>
      </p:grpSp>
      <p:sp>
        <p:nvSpPr>
          <p:cNvPr name="Freeform 24" id="24"/>
          <p:cNvSpPr/>
          <p:nvPr/>
        </p:nvSpPr>
        <p:spPr>
          <a:xfrm flipH="false" flipV="false" rot="0">
            <a:off x="16291430" y="-1100630"/>
            <a:ext cx="2910030" cy="2910030"/>
          </a:xfrm>
          <a:custGeom>
            <a:avLst/>
            <a:gdLst/>
            <a:ahLst/>
            <a:cxnLst/>
            <a:rect r="r" b="b" t="t" l="l"/>
            <a:pathLst>
              <a:path h="2910030" w="2910030">
                <a:moveTo>
                  <a:pt x="0" y="0"/>
                </a:moveTo>
                <a:lnTo>
                  <a:pt x="2910030" y="0"/>
                </a:lnTo>
                <a:lnTo>
                  <a:pt x="2910030" y="2910030"/>
                </a:lnTo>
                <a:lnTo>
                  <a:pt x="0" y="29100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2315348" y="-738032"/>
            <a:ext cx="148310" cy="3086100"/>
            <a:chOff x="0" y="0"/>
            <a:chExt cx="39061" cy="812800"/>
          </a:xfrm>
        </p:grpSpPr>
        <p:sp>
          <p:nvSpPr>
            <p:cNvPr name="Freeform 26" id="26"/>
            <p:cNvSpPr/>
            <p:nvPr/>
          </p:nvSpPr>
          <p:spPr>
            <a:xfrm flipH="false" flipV="false" rot="0">
              <a:off x="0" y="0"/>
              <a:ext cx="39061" cy="812800"/>
            </a:xfrm>
            <a:custGeom>
              <a:avLst/>
              <a:gdLst/>
              <a:ahLst/>
              <a:cxnLst/>
              <a:rect r="r" b="b" t="t" l="l"/>
              <a:pathLst>
                <a:path h="812800" w="39061">
                  <a:moveTo>
                    <a:pt x="0" y="0"/>
                  </a:moveTo>
                  <a:lnTo>
                    <a:pt x="39061" y="0"/>
                  </a:lnTo>
                  <a:lnTo>
                    <a:pt x="39061" y="812800"/>
                  </a:lnTo>
                  <a:lnTo>
                    <a:pt x="0" y="812800"/>
                  </a:lnTo>
                  <a:close/>
                </a:path>
              </a:pathLst>
            </a:custGeom>
            <a:solidFill>
              <a:srgbClr val="F421B2"/>
            </a:solidFill>
          </p:spPr>
        </p:sp>
        <p:sp>
          <p:nvSpPr>
            <p:cNvPr name="TextBox 27" id="27"/>
            <p:cNvSpPr txBox="true"/>
            <p:nvPr/>
          </p:nvSpPr>
          <p:spPr>
            <a:xfrm>
              <a:off x="0" y="-38100"/>
              <a:ext cx="39061" cy="850900"/>
            </a:xfrm>
            <a:prstGeom prst="rect">
              <a:avLst/>
            </a:prstGeom>
          </p:spPr>
          <p:txBody>
            <a:bodyPr anchor="ctr" rtlCol="false" tIns="50800" lIns="50800" bIns="50800" rIns="50800"/>
            <a:lstStyle/>
            <a:p>
              <a:pPr algn="ctr">
                <a:lnSpc>
                  <a:spcPts val="2625"/>
                </a:lnSpc>
              </a:pPr>
            </a:p>
          </p:txBody>
        </p:sp>
      </p:grpSp>
      <p:grpSp>
        <p:nvGrpSpPr>
          <p:cNvPr name="Group 28" id="28"/>
          <p:cNvGrpSpPr/>
          <p:nvPr/>
        </p:nvGrpSpPr>
        <p:grpSpPr>
          <a:xfrm rot="5400000">
            <a:off x="6036229" y="3112300"/>
            <a:ext cx="154679" cy="1471768"/>
            <a:chOff x="0" y="0"/>
            <a:chExt cx="40739" cy="387626"/>
          </a:xfrm>
        </p:grpSpPr>
        <p:sp>
          <p:nvSpPr>
            <p:cNvPr name="Freeform 29" id="29"/>
            <p:cNvSpPr/>
            <p:nvPr/>
          </p:nvSpPr>
          <p:spPr>
            <a:xfrm flipH="false" flipV="false" rot="0">
              <a:off x="0" y="0"/>
              <a:ext cx="40739" cy="387626"/>
            </a:xfrm>
            <a:custGeom>
              <a:avLst/>
              <a:gdLst/>
              <a:ahLst/>
              <a:cxnLst/>
              <a:rect r="r" b="b" t="t" l="l"/>
              <a:pathLst>
                <a:path h="387626" w="40739">
                  <a:moveTo>
                    <a:pt x="0" y="0"/>
                  </a:moveTo>
                  <a:lnTo>
                    <a:pt x="40739" y="0"/>
                  </a:lnTo>
                  <a:lnTo>
                    <a:pt x="40739" y="387626"/>
                  </a:lnTo>
                  <a:lnTo>
                    <a:pt x="0" y="387626"/>
                  </a:lnTo>
                  <a:close/>
                </a:path>
              </a:pathLst>
            </a:custGeom>
            <a:solidFill>
              <a:srgbClr val="000000"/>
            </a:solidFill>
          </p:spPr>
        </p:sp>
        <p:sp>
          <p:nvSpPr>
            <p:cNvPr name="TextBox 30" id="30"/>
            <p:cNvSpPr txBox="true"/>
            <p:nvPr/>
          </p:nvSpPr>
          <p:spPr>
            <a:xfrm>
              <a:off x="0" y="-38100"/>
              <a:ext cx="40739" cy="425726"/>
            </a:xfrm>
            <a:prstGeom prst="rect">
              <a:avLst/>
            </a:prstGeom>
          </p:spPr>
          <p:txBody>
            <a:bodyPr anchor="ctr" rtlCol="false" tIns="50800" lIns="50800" bIns="50800" rIns="50800"/>
            <a:lstStyle/>
            <a:p>
              <a:pPr algn="ctr">
                <a:lnSpc>
                  <a:spcPts val="2625"/>
                </a:lnSpc>
              </a:pPr>
            </a:p>
          </p:txBody>
        </p:sp>
      </p:grpSp>
      <p:sp>
        <p:nvSpPr>
          <p:cNvPr name="TextBox 31" id="31"/>
          <p:cNvSpPr txBox="true"/>
          <p:nvPr/>
        </p:nvSpPr>
        <p:spPr>
          <a:xfrm rot="0">
            <a:off x="1028700" y="6321284"/>
            <a:ext cx="7929490" cy="3120261"/>
          </a:xfrm>
          <a:prstGeom prst="rect">
            <a:avLst/>
          </a:prstGeom>
        </p:spPr>
        <p:txBody>
          <a:bodyPr anchor="t" rtlCol="false" tIns="0" lIns="0" bIns="0" rIns="0">
            <a:spAutoFit/>
          </a:bodyPr>
          <a:lstStyle/>
          <a:p>
            <a:pPr algn="just">
              <a:lnSpc>
                <a:spcPts val="3525"/>
              </a:lnSpc>
            </a:pPr>
            <a:r>
              <a:rPr lang="en-US" sz="2518">
                <a:solidFill>
                  <a:srgbClr val="181818"/>
                </a:solidFill>
                <a:latin typeface="Poppins"/>
                <a:ea typeface="Poppins"/>
                <a:cs typeface="Poppins"/>
                <a:sym typeface="Poppins"/>
              </a:rPr>
              <a:t>The tone is supportive, calm, and professional.</a:t>
            </a:r>
          </a:p>
          <a:p>
            <a:pPr algn="just">
              <a:lnSpc>
                <a:spcPts val="3525"/>
              </a:lnSpc>
            </a:pPr>
            <a:r>
              <a:rPr lang="en-US" sz="2518">
                <a:solidFill>
                  <a:srgbClr val="181818"/>
                </a:solidFill>
                <a:latin typeface="Poppins"/>
                <a:ea typeface="Poppins"/>
                <a:cs typeface="Poppins"/>
                <a:sym typeface="Poppins"/>
              </a:rPr>
              <a:t>The nurse maintains a reassuring manner, while the student speaks respectfully and slightly</a:t>
            </a:r>
          </a:p>
          <a:p>
            <a:pPr algn="just">
              <a:lnSpc>
                <a:spcPts val="3525"/>
              </a:lnSpc>
            </a:pPr>
            <a:r>
              <a:rPr lang="en-US" sz="2518">
                <a:solidFill>
                  <a:srgbClr val="181818"/>
                </a:solidFill>
                <a:latin typeface="Poppins"/>
                <a:ea typeface="Poppins"/>
                <a:cs typeface="Poppins"/>
                <a:sym typeface="Poppins"/>
              </a:rPr>
              <a:t>worried.</a:t>
            </a:r>
          </a:p>
          <a:p>
            <a:pPr algn="just">
              <a:lnSpc>
                <a:spcPts val="3525"/>
              </a:lnSpc>
            </a:pPr>
            <a:r>
              <a:rPr lang="en-US" sz="2518">
                <a:solidFill>
                  <a:srgbClr val="181818"/>
                </a:solidFill>
                <a:latin typeface="Poppins"/>
                <a:ea typeface="Poppins"/>
                <a:cs typeface="Poppins"/>
                <a:sym typeface="Poppins"/>
              </a:rPr>
              <a:t>Both sides maintain politeness to show cooperation.</a:t>
            </a:r>
          </a:p>
          <a:p>
            <a:pPr algn="just">
              <a:lnSpc>
                <a:spcPts val="3525"/>
              </a:lnSpc>
            </a:pPr>
          </a:p>
        </p:txBody>
      </p:sp>
      <p:sp>
        <p:nvSpPr>
          <p:cNvPr name="TextBox 32" id="32"/>
          <p:cNvSpPr txBox="true"/>
          <p:nvPr/>
        </p:nvSpPr>
        <p:spPr>
          <a:xfrm rot="0">
            <a:off x="12931710" y="1966852"/>
            <a:ext cx="3662782" cy="1862512"/>
          </a:xfrm>
          <a:prstGeom prst="rect">
            <a:avLst/>
          </a:prstGeom>
        </p:spPr>
        <p:txBody>
          <a:bodyPr anchor="t" rtlCol="false" tIns="0" lIns="0" bIns="0" rIns="0">
            <a:spAutoFit/>
          </a:bodyPr>
          <a:lstStyle/>
          <a:p>
            <a:pPr algn="r" marL="0" indent="0" lvl="0">
              <a:lnSpc>
                <a:spcPts val="15214"/>
              </a:lnSpc>
              <a:spcBef>
                <a:spcPct val="0"/>
              </a:spcBef>
            </a:pPr>
            <a:r>
              <a:rPr lang="en-US" sz="11025" spc="319">
                <a:solidFill>
                  <a:srgbClr val="181818"/>
                </a:solidFill>
                <a:latin typeface="League Spartan"/>
                <a:ea typeface="League Spartan"/>
                <a:cs typeface="League Spartan"/>
                <a:sym typeface="League Spartan"/>
              </a:rPr>
              <a:t>05</a:t>
            </a:r>
          </a:p>
        </p:txBody>
      </p:sp>
      <p:sp>
        <p:nvSpPr>
          <p:cNvPr name="TextBox 33" id="33"/>
          <p:cNvSpPr txBox="true"/>
          <p:nvPr/>
        </p:nvSpPr>
        <p:spPr>
          <a:xfrm rot="0">
            <a:off x="10600219" y="3977684"/>
            <a:ext cx="5216173" cy="1165816"/>
          </a:xfrm>
          <a:prstGeom prst="rect">
            <a:avLst/>
          </a:prstGeom>
        </p:spPr>
        <p:txBody>
          <a:bodyPr anchor="t" rtlCol="false" tIns="0" lIns="0" bIns="0" rIns="0">
            <a:spAutoFit/>
          </a:bodyPr>
          <a:lstStyle/>
          <a:p>
            <a:pPr algn="ctr" marL="0" indent="0" lvl="0">
              <a:lnSpc>
                <a:spcPts val="9547"/>
              </a:lnSpc>
              <a:spcBef>
                <a:spcPct val="0"/>
              </a:spcBef>
            </a:pPr>
            <a:r>
              <a:rPr lang="en-US" sz="6918">
                <a:solidFill>
                  <a:srgbClr val="FFFFFF"/>
                </a:solidFill>
                <a:latin typeface="League Spartan"/>
                <a:ea typeface="League Spartan"/>
                <a:cs typeface="League Spartan"/>
                <a:sym typeface="League Spartan"/>
              </a:rPr>
              <a:t>Key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DAG7LY48ayI</dc:identifier>
  <dcterms:modified xsi:type="dcterms:W3CDTF">2011-08-01T06:04:30Z</dcterms:modified>
  <cp:revision>1</cp:revision>
  <dc:title>Sosiolinguistic ( Angel Chan , Elisabet Dinda )</dc:title>
</cp:coreProperties>
</file>